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71" r:id="rId3"/>
    <p:sldId id="296" r:id="rId4"/>
    <p:sldId id="269" r:id="rId5"/>
    <p:sldId id="270" r:id="rId6"/>
    <p:sldId id="258" r:id="rId7"/>
    <p:sldId id="273" r:id="rId8"/>
    <p:sldId id="288" r:id="rId9"/>
    <p:sldId id="268" r:id="rId10"/>
    <p:sldId id="272" r:id="rId11"/>
    <p:sldId id="259" r:id="rId12"/>
    <p:sldId id="274" r:id="rId13"/>
    <p:sldId id="279" r:id="rId14"/>
    <p:sldId id="281" r:id="rId15"/>
    <p:sldId id="280" r:id="rId16"/>
    <p:sldId id="282" r:id="rId17"/>
    <p:sldId id="260" r:id="rId18"/>
    <p:sldId id="261" r:id="rId19"/>
    <p:sldId id="262" r:id="rId20"/>
    <p:sldId id="263" r:id="rId21"/>
    <p:sldId id="264" r:id="rId22"/>
    <p:sldId id="283" r:id="rId23"/>
    <p:sldId id="265" r:id="rId24"/>
    <p:sldId id="266" r:id="rId25"/>
    <p:sldId id="295" r:id="rId26"/>
    <p:sldId id="284" r:id="rId27"/>
    <p:sldId id="285" r:id="rId28"/>
    <p:sldId id="286" r:id="rId29"/>
    <p:sldId id="289" r:id="rId30"/>
    <p:sldId id="291" r:id="rId31"/>
    <p:sldId id="294" r:id="rId32"/>
    <p:sldId id="278" r:id="rId33"/>
    <p:sldId id="287" r:id="rId34"/>
    <p:sldId id="29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DAE4"/>
    <a:srgbClr val="CFDEE7"/>
    <a:srgbClr val="BCD2DE"/>
    <a:srgbClr val="DAE9F2"/>
    <a:srgbClr val="ABC6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6DED9-DF76-4925-B69D-D43A17F2E432}" type="datetimeFigureOut">
              <a:rPr lang="tr-TR" smtClean="0"/>
              <a:t>25.04.2025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8FE64-F2B7-4CA1-8D93-8D86F16DEC48}" type="slidenum">
              <a:rPr lang="tr-TR" smtClean="0"/>
              <a:t>‹#›</a:t>
            </a:fld>
            <a:endParaRPr lang="tr-TR"/>
          </a:p>
        </p:txBody>
      </p:sp>
    </p:spTree>
    <p:extLst>
      <p:ext uri="{BB962C8B-B14F-4D97-AF65-F5344CB8AC3E}">
        <p14:creationId xmlns:p14="http://schemas.microsoft.com/office/powerpoint/2010/main" val="3298387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2818FE64-F2B7-4CA1-8D93-8D86F16DEC48}" type="slidenum">
              <a:rPr lang="tr-TR" smtClean="0"/>
              <a:t>19</a:t>
            </a:fld>
            <a:endParaRPr lang="tr-TR"/>
          </a:p>
        </p:txBody>
      </p:sp>
    </p:spTree>
    <p:extLst>
      <p:ext uri="{BB962C8B-B14F-4D97-AF65-F5344CB8AC3E}">
        <p14:creationId xmlns:p14="http://schemas.microsoft.com/office/powerpoint/2010/main" val="415649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9F7117CE-1D8E-4DF9-8E13-4A4B62D92F01}" type="datetimeFigureOut">
              <a:rPr lang="tr-TR" smtClean="0"/>
              <a:t>25.04.2025</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A60405D-FCAE-4122-89A3-E4B500277517}"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943931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F7117CE-1D8E-4DF9-8E13-4A4B62D92F01}" type="datetimeFigureOut">
              <a:rPr lang="tr-TR" smtClean="0"/>
              <a:t>25.04.2025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172417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F7117CE-1D8E-4DF9-8E13-4A4B62D92F01}" type="datetimeFigureOut">
              <a:rPr lang="tr-TR" smtClean="0"/>
              <a:t>25.04.2025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3629980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F7117CE-1D8E-4DF9-8E13-4A4B62D92F01}" type="datetimeFigureOut">
              <a:rPr lang="tr-TR" smtClean="0"/>
              <a:t>25.04.2025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271849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9F7117CE-1D8E-4DF9-8E13-4A4B62D92F01}" type="datetimeFigureOut">
              <a:rPr lang="tr-TR" smtClean="0"/>
              <a:t>25.04.2025</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A60405D-FCAE-4122-89A3-E4B500277517}"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2736835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F7117CE-1D8E-4DF9-8E13-4A4B62D92F01}" type="datetimeFigureOut">
              <a:rPr lang="tr-TR" smtClean="0"/>
              <a:t>25.04.2025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77794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F7117CE-1D8E-4DF9-8E13-4A4B62D92F01}" type="datetimeFigureOut">
              <a:rPr lang="tr-TR" smtClean="0"/>
              <a:t>25.04.2025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1490099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9F7117CE-1D8E-4DF9-8E13-4A4B62D92F01}" type="datetimeFigureOut">
              <a:rPr lang="tr-TR" smtClean="0"/>
              <a:t>25.04.2025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186037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117CE-1D8E-4DF9-8E13-4A4B62D92F01}" type="datetimeFigureOut">
              <a:rPr lang="tr-TR" smtClean="0"/>
              <a:t>25.04.2025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A60405D-FCAE-4122-89A3-E4B500277517}" type="slidenum">
              <a:rPr lang="tr-TR" smtClean="0"/>
              <a:t>‹#›</a:t>
            </a:fld>
            <a:endParaRPr lang="tr-TR"/>
          </a:p>
        </p:txBody>
      </p:sp>
    </p:spTree>
    <p:extLst>
      <p:ext uri="{BB962C8B-B14F-4D97-AF65-F5344CB8AC3E}">
        <p14:creationId xmlns:p14="http://schemas.microsoft.com/office/powerpoint/2010/main" val="1923295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F7117CE-1D8E-4DF9-8E13-4A4B62D92F01}" type="datetimeFigureOut">
              <a:rPr lang="tr-TR" smtClean="0"/>
              <a:t>25.04.2025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60405D-FCAE-4122-89A3-E4B500277517}"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999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F7117CE-1D8E-4DF9-8E13-4A4B62D92F01}" type="datetimeFigureOut">
              <a:rPr lang="tr-TR" smtClean="0"/>
              <a:t>25.04.2025</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A60405D-FCAE-4122-89A3-E4B500277517}"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8724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9F7117CE-1D8E-4DF9-8E13-4A4B62D92F01}" type="datetimeFigureOut">
              <a:rPr lang="tr-TR" smtClean="0"/>
              <a:t>25.04.2025</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A60405D-FCAE-4122-89A3-E4B500277517}"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6704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ciencedirect.com/topics/medicine-and-dentistry/thalassemia"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sciencedirect.com/topics/biochemistry-genetics-and-molecular-biology/isoelectric-poi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428108" y="1788454"/>
            <a:ext cx="9287838" cy="2098226"/>
          </a:xfrm>
        </p:spPr>
        <p:txBody>
          <a:bodyPr/>
          <a:lstStyle/>
          <a:p>
            <a:r>
              <a:rPr lang="tr-TR" sz="4000" b="1" dirty="0">
                <a:latin typeface="Times New Roman" panose="02020603050405020304" pitchFamily="18" charset="0"/>
                <a:cs typeface="Times New Roman" panose="02020603050405020304" pitchFamily="18" charset="0"/>
              </a:rPr>
              <a:t>Hemoglobin Elektroforezi</a:t>
            </a:r>
            <a:br>
              <a:rPr lang="tr-TR" sz="4000" b="1" dirty="0">
                <a:latin typeface="Times New Roman" panose="02020603050405020304" pitchFamily="18" charset="0"/>
                <a:cs typeface="Times New Roman" panose="02020603050405020304" pitchFamily="18" charset="0"/>
              </a:rPr>
            </a:br>
            <a:r>
              <a:rPr lang="tr-TR" sz="4000" b="1" dirty="0">
                <a:latin typeface="Times New Roman" panose="02020603050405020304" pitchFamily="18" charset="0"/>
                <a:cs typeface="Times New Roman" panose="02020603050405020304" pitchFamily="18" charset="0"/>
              </a:rPr>
              <a:t>değerlendirme</a:t>
            </a:r>
            <a:endParaRPr lang="tr-TR" sz="4000" dirty="0"/>
          </a:p>
        </p:txBody>
      </p:sp>
      <p:sp>
        <p:nvSpPr>
          <p:cNvPr id="3" name="Alt Başlık 2"/>
          <p:cNvSpPr>
            <a:spLocks noGrp="1"/>
          </p:cNvSpPr>
          <p:nvPr>
            <p:ph type="subTitle" idx="1"/>
          </p:nvPr>
        </p:nvSpPr>
        <p:spPr>
          <a:xfrm>
            <a:off x="5099538" y="4108537"/>
            <a:ext cx="5468816" cy="1544917"/>
          </a:xfrm>
        </p:spPr>
        <p:txBody>
          <a:bodyPr>
            <a:normAutofit/>
          </a:bodyPr>
          <a:lstStyle/>
          <a:p>
            <a:r>
              <a:rPr lang="tr-TR" sz="2800" b="1" dirty="0" err="1">
                <a:latin typeface="Times New Roman" panose="02020603050405020304" pitchFamily="18" charset="0"/>
                <a:cs typeface="Times New Roman" panose="02020603050405020304" pitchFamily="18" charset="0"/>
              </a:rPr>
              <a:t>Feryal</a:t>
            </a:r>
            <a:r>
              <a:rPr lang="tr-TR" sz="2800" b="1" dirty="0">
                <a:latin typeface="Times New Roman" panose="02020603050405020304" pitchFamily="18" charset="0"/>
                <a:cs typeface="Times New Roman" panose="02020603050405020304" pitchFamily="18" charset="0"/>
              </a:rPr>
              <a:t> Karahan</a:t>
            </a:r>
          </a:p>
          <a:p>
            <a:r>
              <a:rPr lang="tr-TR" sz="2400" b="1" dirty="0">
                <a:latin typeface="Times New Roman" panose="02020603050405020304" pitchFamily="18" charset="0"/>
                <a:cs typeface="Times New Roman" panose="02020603050405020304" pitchFamily="18" charset="0"/>
              </a:rPr>
              <a:t>Mersin Üniversitesi Tıp Fakültesi </a:t>
            </a:r>
          </a:p>
          <a:p>
            <a:r>
              <a:rPr lang="tr-TR" sz="2400" b="1" dirty="0">
                <a:latin typeface="Times New Roman" panose="02020603050405020304" pitchFamily="18" charset="0"/>
                <a:cs typeface="Times New Roman" panose="02020603050405020304" pitchFamily="18" charset="0"/>
              </a:rPr>
              <a:t>Çocuk Hematoloji Bilim Dalı</a:t>
            </a:r>
            <a:r>
              <a:rPr lang="tr-TR" sz="2800" b="1" dirty="0">
                <a:latin typeface="Times New Roman" panose="02020603050405020304" pitchFamily="18" charset="0"/>
                <a:cs typeface="Times New Roman" panose="02020603050405020304" pitchFamily="18" charset="0"/>
              </a:rPr>
              <a:t>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09" r="23433"/>
          <a:stretch/>
        </p:blipFill>
        <p:spPr bwMode="auto">
          <a:xfrm>
            <a:off x="9419572" y="263374"/>
            <a:ext cx="101461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15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5992" y="457200"/>
            <a:ext cx="4306033" cy="993531"/>
          </a:xfrm>
        </p:spPr>
        <p:txBody>
          <a:bodyPr>
            <a:normAutofit fontScale="90000"/>
          </a:bodyPr>
          <a:lstStyle/>
          <a:p>
            <a:r>
              <a:rPr lang="tr-TR" sz="3200" dirty="0">
                <a:latin typeface="Times New Roman" panose="02020603050405020304" pitchFamily="18" charset="0"/>
                <a:cs typeface="Times New Roman" panose="02020603050405020304" pitchFamily="18" charset="0"/>
              </a:rPr>
              <a:t> </a:t>
            </a:r>
            <a:r>
              <a:rPr lang="tr-TR" b="1" dirty="0" err="1">
                <a:latin typeface="Times New Roman" panose="02020603050405020304" pitchFamily="18" charset="0"/>
                <a:cs typeface="Times New Roman" panose="02020603050405020304" pitchFamily="18" charset="0"/>
              </a:rPr>
              <a:t>Hemoglobinopati</a:t>
            </a:r>
            <a:endParaRPr lang="tr-TR" sz="3200" b="1" dirty="0">
              <a:latin typeface="Times New Roman" panose="02020603050405020304" pitchFamily="18" charset="0"/>
              <a:cs typeface="Times New Roman" panose="02020603050405020304" pitchFamily="18" charset="0"/>
            </a:endParaRPr>
          </a:p>
        </p:txBody>
      </p:sp>
      <p:pic>
        <p:nvPicPr>
          <p:cNvPr id="4" name="İçerik Yer Tutucusu 3"/>
          <p:cNvPicPr>
            <a:picLocks noGrp="1" noChangeAspect="1"/>
          </p:cNvPicPr>
          <p:nvPr>
            <p:ph idx="1"/>
          </p:nvPr>
        </p:nvPicPr>
        <p:blipFill>
          <a:blip r:embed="rId2"/>
          <a:stretch>
            <a:fillRect/>
          </a:stretch>
        </p:blipFill>
        <p:spPr>
          <a:xfrm>
            <a:off x="5926497" y="1892958"/>
            <a:ext cx="5902087" cy="3707742"/>
          </a:xfrm>
          <a:prstGeom prst="rect">
            <a:avLst/>
          </a:prstGeom>
        </p:spPr>
      </p:pic>
      <p:sp>
        <p:nvSpPr>
          <p:cNvPr id="6" name="Metin Yer Tutucusu 5"/>
          <p:cNvSpPr>
            <a:spLocks noGrp="1"/>
          </p:cNvSpPr>
          <p:nvPr>
            <p:ph type="body" sz="half" idx="2"/>
          </p:nvPr>
        </p:nvSpPr>
        <p:spPr>
          <a:xfrm>
            <a:off x="839788" y="1549886"/>
            <a:ext cx="3932237" cy="4319102"/>
          </a:xfrm>
        </p:spPr>
        <p:txBody>
          <a:bodyPr>
            <a:normAutofit fontScale="92500" lnSpcReduction="20000"/>
          </a:bodyPr>
          <a:lstStyle/>
          <a:p>
            <a:r>
              <a:rPr lang="tr-TR" sz="2400" dirty="0" err="1">
                <a:latin typeface="Times New Roman" panose="02020603050405020304" pitchFamily="18" charset="0"/>
                <a:cs typeface="Times New Roman" panose="02020603050405020304" pitchFamily="18" charset="0"/>
              </a:rPr>
              <a:t>Hemolitik</a:t>
            </a:r>
            <a:r>
              <a:rPr lang="tr-TR" sz="2400" dirty="0">
                <a:latin typeface="Times New Roman" panose="02020603050405020304" pitchFamily="18" charset="0"/>
                <a:cs typeface="Times New Roman" panose="02020603050405020304" pitchFamily="18" charset="0"/>
              </a:rPr>
              <a:t> anemi olarak ortaya çıkabilen </a:t>
            </a:r>
            <a:r>
              <a:rPr lang="tr-TR" sz="2400" dirty="0" err="1">
                <a:latin typeface="Times New Roman" panose="02020603050405020304" pitchFamily="18" charset="0"/>
                <a:cs typeface="Times New Roman" panose="02020603050405020304" pitchFamily="18" charset="0"/>
              </a:rPr>
              <a:t>hemoglobinopatiler</a:t>
            </a:r>
            <a:r>
              <a:rPr lang="tr-TR" sz="2400" dirty="0">
                <a:latin typeface="Times New Roman" panose="02020603050405020304" pitchFamily="18" charset="0"/>
                <a:cs typeface="Times New Roman" panose="02020603050405020304" pitchFamily="18" charset="0"/>
              </a:rPr>
              <a:t> olabilir. </a:t>
            </a:r>
          </a:p>
          <a:p>
            <a:endParaRPr lang="tr-TR" sz="2400" dirty="0">
              <a:latin typeface="Times New Roman" panose="02020603050405020304" pitchFamily="18" charset="0"/>
              <a:cs typeface="Times New Roman" panose="02020603050405020304" pitchFamily="18" charset="0"/>
            </a:endParaRPr>
          </a:p>
          <a:p>
            <a:r>
              <a:rPr lang="tr-TR" sz="2400" u="sng" dirty="0">
                <a:latin typeface="Times New Roman" panose="02020603050405020304" pitchFamily="18" charset="0"/>
                <a:cs typeface="Times New Roman" panose="02020603050405020304" pitchFamily="18" charset="0"/>
              </a:rPr>
              <a:t>Laboratuvar;  </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Tam kan sayımı </a:t>
            </a:r>
          </a:p>
          <a:p>
            <a:pPr marL="342900" indent="-342900">
              <a:buFont typeface="Arial" panose="020B0604020202020204" pitchFamily="34" charset="0"/>
              <a:buChar char="•"/>
            </a:pPr>
            <a:r>
              <a:rPr lang="tr-TR" sz="2400" dirty="0" err="1">
                <a:latin typeface="Times New Roman" panose="02020603050405020304" pitchFamily="18" charset="0"/>
                <a:cs typeface="Times New Roman" panose="02020603050405020304" pitchFamily="18" charset="0"/>
              </a:rPr>
              <a:t>Periferik</a:t>
            </a:r>
            <a:r>
              <a:rPr lang="tr-TR" sz="2400" dirty="0">
                <a:latin typeface="Times New Roman" panose="02020603050405020304" pitchFamily="18" charset="0"/>
                <a:cs typeface="Times New Roman" panose="02020603050405020304" pitchFamily="18" charset="0"/>
              </a:rPr>
              <a:t> yayma</a:t>
            </a: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Hemoglobin </a:t>
            </a:r>
            <a:r>
              <a:rPr lang="tr-TR" sz="2400" dirty="0" err="1">
                <a:latin typeface="Times New Roman" panose="02020603050405020304" pitchFamily="18" charset="0"/>
                <a:cs typeface="Times New Roman" panose="02020603050405020304" pitchFamily="18" charset="0"/>
              </a:rPr>
              <a:t>elektroforezi</a:t>
            </a:r>
            <a:endParaRPr lang="tr-TR"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tr-TR" sz="2400" dirty="0">
                <a:latin typeface="Times New Roman" panose="02020603050405020304" pitchFamily="18" charset="0"/>
                <a:cs typeface="Times New Roman" panose="02020603050405020304" pitchFamily="18" charset="0"/>
              </a:rPr>
              <a:t>Genetik test </a:t>
            </a:r>
          </a:p>
        </p:txBody>
      </p:sp>
      <p:sp>
        <p:nvSpPr>
          <p:cNvPr id="8" name="Bulut Belirtme Çizgisi 7"/>
          <p:cNvSpPr/>
          <p:nvPr/>
        </p:nvSpPr>
        <p:spPr>
          <a:xfrm>
            <a:off x="7886700" y="96714"/>
            <a:ext cx="3261946" cy="1453172"/>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1600" dirty="0" err="1">
                <a:latin typeface="Times New Roman" panose="02020603050405020304" pitchFamily="18" charset="0"/>
                <a:cs typeface="Times New Roman" panose="02020603050405020304" pitchFamily="18" charset="0"/>
              </a:rPr>
              <a:t>Hemolitik</a:t>
            </a:r>
            <a:r>
              <a:rPr lang="tr-TR" sz="1600" dirty="0">
                <a:latin typeface="Times New Roman" panose="02020603050405020304" pitchFamily="18" charset="0"/>
                <a:cs typeface="Times New Roman" panose="02020603050405020304" pitchFamily="18" charset="0"/>
              </a:rPr>
              <a:t> anemi olarak ortaya çıkabilen </a:t>
            </a:r>
            <a:r>
              <a:rPr lang="tr-TR" sz="1600" dirty="0" err="1">
                <a:latin typeface="Times New Roman" panose="02020603050405020304" pitchFamily="18" charset="0"/>
                <a:cs typeface="Times New Roman" panose="02020603050405020304" pitchFamily="18" charset="0"/>
              </a:rPr>
              <a:t>hemoglobinopatiler</a:t>
            </a:r>
            <a:r>
              <a:rPr lang="tr-TR" sz="1600" dirty="0"/>
              <a:t>.</a:t>
            </a:r>
          </a:p>
        </p:txBody>
      </p:sp>
    </p:spTree>
    <p:extLst>
      <p:ext uri="{BB962C8B-B14F-4D97-AF65-F5344CB8AC3E}">
        <p14:creationId xmlns:p14="http://schemas.microsoft.com/office/powerpoint/2010/main" val="441101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Anormal </a:t>
            </a:r>
            <a:r>
              <a:rPr lang="tr-TR" b="1" dirty="0" err="1">
                <a:latin typeface="Times New Roman" panose="02020603050405020304" pitchFamily="18" charset="0"/>
                <a:cs typeface="Times New Roman" panose="02020603050405020304" pitchFamily="18" charset="0"/>
              </a:rPr>
              <a:t>Hb</a:t>
            </a:r>
            <a:r>
              <a:rPr lang="tr-TR" b="1" dirty="0">
                <a:latin typeface="Times New Roman" panose="02020603050405020304" pitchFamily="18" charset="0"/>
                <a:cs typeface="Times New Roman" panose="02020603050405020304" pitchFamily="18" charset="0"/>
              </a:rPr>
              <a:t> tarama yöntemleri </a:t>
            </a:r>
            <a:endParaRPr lang="tr-TR" b="1" dirty="0"/>
          </a:p>
        </p:txBody>
      </p:sp>
      <p:sp>
        <p:nvSpPr>
          <p:cNvPr id="3" name="İçerik Yer Tutucusu 2"/>
          <p:cNvSpPr>
            <a:spLocks noGrp="1"/>
          </p:cNvSpPr>
          <p:nvPr>
            <p:ph idx="1"/>
          </p:nvPr>
        </p:nvSpPr>
        <p:spPr>
          <a:xfrm>
            <a:off x="1371600" y="1878904"/>
            <a:ext cx="9601200" cy="3988496"/>
          </a:xfrm>
        </p:spPr>
        <p:txBody>
          <a:bodyPr>
            <a:normAutofit fontScale="92500" lnSpcReduction="10000"/>
          </a:bodyPr>
          <a:lstStyle/>
          <a:p>
            <a:pPr marL="0" indent="0">
              <a:buNone/>
            </a:pPr>
            <a:r>
              <a:rPr lang="tr-TR" sz="2400" dirty="0">
                <a:latin typeface="Times New Roman" panose="02020603050405020304" pitchFamily="18" charset="0"/>
                <a:cs typeface="Times New Roman" panose="02020603050405020304" pitchFamily="18" charset="0"/>
              </a:rPr>
              <a:t>Anormal </a:t>
            </a:r>
            <a:r>
              <a:rPr lang="tr-TR" sz="2400" dirty="0" err="1">
                <a:latin typeface="Times New Roman" panose="02020603050405020304" pitchFamily="18" charset="0"/>
                <a:cs typeface="Times New Roman" panose="02020603050405020304" pitchFamily="18" charset="0"/>
              </a:rPr>
              <a:t>Hb'yi</a:t>
            </a:r>
            <a:r>
              <a:rPr lang="tr-TR" sz="2400" dirty="0">
                <a:latin typeface="Times New Roman" panose="02020603050405020304" pitchFamily="18" charset="0"/>
                <a:cs typeface="Times New Roman" panose="02020603050405020304" pitchFamily="18" charset="0"/>
              </a:rPr>
              <a:t> tanımlamak için,</a:t>
            </a:r>
          </a:p>
          <a:p>
            <a:r>
              <a:rPr lang="tr-TR" sz="2400" dirty="0">
                <a:latin typeface="Times New Roman" panose="02020603050405020304" pitchFamily="18" charset="0"/>
                <a:cs typeface="Times New Roman" panose="02020603050405020304" pitchFamily="18" charset="0"/>
              </a:rPr>
              <a:t>Basit çözünürlük testleri</a:t>
            </a:r>
          </a:p>
          <a:p>
            <a:r>
              <a:rPr lang="tr-TR" sz="2400" dirty="0">
                <a:latin typeface="Times New Roman" panose="02020603050405020304" pitchFamily="18" charset="0"/>
                <a:cs typeface="Times New Roman" panose="02020603050405020304" pitchFamily="18" charset="0"/>
              </a:rPr>
              <a:t> Jel </a:t>
            </a:r>
            <a:r>
              <a:rPr lang="tr-TR" sz="2400" dirty="0" err="1">
                <a:latin typeface="Times New Roman" panose="02020603050405020304" pitchFamily="18" charset="0"/>
                <a:cs typeface="Times New Roman" panose="02020603050405020304" pitchFamily="18" charset="0"/>
              </a:rPr>
              <a:t>elektroforez</a:t>
            </a:r>
            <a:r>
              <a:rPr lang="tr-TR" sz="2400" dirty="0">
                <a:latin typeface="Times New Roman" panose="02020603050405020304" pitchFamily="18" charset="0"/>
                <a:cs typeface="Times New Roman" panose="02020603050405020304" pitchFamily="18" charset="0"/>
              </a:rPr>
              <a:t>; </a:t>
            </a:r>
            <a:r>
              <a:rPr lang="tr-TR" sz="2400" b="1" dirty="0">
                <a:solidFill>
                  <a:schemeClr val="tx1"/>
                </a:solidFill>
                <a:latin typeface="Times New Roman" panose="02020603050405020304" pitchFamily="18" charset="0"/>
                <a:cs typeface="Times New Roman" panose="02020603050405020304" pitchFamily="18" charset="0"/>
              </a:rPr>
              <a:t>Alkali </a:t>
            </a:r>
            <a:r>
              <a:rPr lang="tr-TR" sz="2400" b="1" dirty="0" err="1">
                <a:solidFill>
                  <a:schemeClr val="tx1"/>
                </a:solidFill>
                <a:latin typeface="Times New Roman" panose="02020603050405020304" pitchFamily="18" charset="0"/>
                <a:cs typeface="Times New Roman" panose="02020603050405020304" pitchFamily="18" charset="0"/>
              </a:rPr>
              <a:t>denatürasyon</a:t>
            </a:r>
            <a:r>
              <a:rPr lang="tr-TR" sz="2400" b="1" dirty="0">
                <a:solidFill>
                  <a:schemeClr val="tx1"/>
                </a:solidFill>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 testleri ve </a:t>
            </a:r>
            <a:r>
              <a:rPr lang="tr-TR" sz="2400" b="1" dirty="0">
                <a:solidFill>
                  <a:schemeClr val="tx1"/>
                </a:solidFill>
                <a:latin typeface="Times New Roman" panose="02020603050405020304" pitchFamily="18" charset="0"/>
                <a:cs typeface="Times New Roman" panose="02020603050405020304" pitchFamily="18" charset="0"/>
              </a:rPr>
              <a:t>asit </a:t>
            </a:r>
            <a:r>
              <a:rPr lang="tr-TR" sz="2400" b="1" dirty="0" err="1">
                <a:solidFill>
                  <a:schemeClr val="tx1"/>
                </a:solidFill>
                <a:latin typeface="Times New Roman" panose="02020603050405020304" pitchFamily="18" charset="0"/>
                <a:cs typeface="Times New Roman" panose="02020603050405020304" pitchFamily="18" charset="0"/>
              </a:rPr>
              <a:t>elüsyon</a:t>
            </a:r>
            <a:endParaRPr lang="tr-TR" sz="2400" b="1" dirty="0">
              <a:solidFill>
                <a:schemeClr val="tx1"/>
              </a:solidFill>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a:t>
            </a:r>
            <a:r>
              <a:rPr lang="tr-TR" sz="2400" b="1" dirty="0" err="1">
                <a:solidFill>
                  <a:schemeClr val="tx1"/>
                </a:solidFill>
                <a:latin typeface="Times New Roman" panose="02020603050405020304" pitchFamily="18" charset="0"/>
                <a:cs typeface="Times New Roman" panose="02020603050405020304" pitchFamily="18" charset="0"/>
              </a:rPr>
              <a:t>Hb</a:t>
            </a:r>
            <a:r>
              <a:rPr lang="tr-TR" sz="2400" b="1" dirty="0">
                <a:solidFill>
                  <a:schemeClr val="tx1"/>
                </a:solidFill>
                <a:latin typeface="Times New Roman" panose="02020603050405020304" pitchFamily="18" charset="0"/>
                <a:cs typeface="Times New Roman" panose="02020603050405020304" pitchFamily="18" charset="0"/>
              </a:rPr>
              <a:t> </a:t>
            </a:r>
            <a:r>
              <a:rPr lang="tr-TR" sz="2400" b="1" dirty="0" err="1">
                <a:solidFill>
                  <a:schemeClr val="tx1"/>
                </a:solidFill>
                <a:latin typeface="Times New Roman" panose="02020603050405020304" pitchFamily="18" charset="0"/>
                <a:cs typeface="Times New Roman" panose="02020603050405020304" pitchFamily="18" charset="0"/>
              </a:rPr>
              <a:t>elektroforezi</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a:t>
            </a:r>
            <a:r>
              <a:rPr lang="tr-TR" sz="2400" b="1" dirty="0">
                <a:solidFill>
                  <a:schemeClr val="tx1"/>
                </a:solidFill>
                <a:latin typeface="Times New Roman" panose="02020603050405020304" pitchFamily="18" charset="0"/>
                <a:cs typeface="Times New Roman" panose="02020603050405020304" pitchFamily="18" charset="0"/>
              </a:rPr>
              <a:t>IEF</a:t>
            </a:r>
          </a:p>
          <a:p>
            <a:r>
              <a:rPr lang="tr-TR" sz="3500" dirty="0">
                <a:latin typeface="Times New Roman" panose="02020603050405020304" pitchFamily="18" charset="0"/>
                <a:cs typeface="Times New Roman" panose="02020603050405020304" pitchFamily="18" charset="0"/>
              </a:rPr>
              <a:t> </a:t>
            </a:r>
            <a:r>
              <a:rPr lang="tr-TR" sz="3500" b="1" dirty="0">
                <a:solidFill>
                  <a:schemeClr val="tx1"/>
                </a:solidFill>
                <a:latin typeface="Times New Roman" panose="02020603050405020304" pitchFamily="18" charset="0"/>
                <a:cs typeface="Times New Roman" panose="02020603050405020304" pitchFamily="18" charset="0"/>
              </a:rPr>
              <a:t>HPLC</a:t>
            </a:r>
          </a:p>
          <a:p>
            <a:r>
              <a:rPr lang="tr-TR" sz="2400" dirty="0">
                <a:latin typeface="Times New Roman" panose="02020603050405020304" pitchFamily="18" charset="0"/>
                <a:cs typeface="Times New Roman" panose="02020603050405020304" pitchFamily="18" charset="0"/>
              </a:rPr>
              <a:t>Yüksek voltajlı </a:t>
            </a:r>
            <a:r>
              <a:rPr lang="tr-TR" sz="2400" b="1" dirty="0" err="1">
                <a:solidFill>
                  <a:schemeClr val="tx1"/>
                </a:solidFill>
                <a:latin typeface="Times New Roman" panose="02020603050405020304" pitchFamily="18" charset="0"/>
                <a:cs typeface="Times New Roman" panose="02020603050405020304" pitchFamily="18" charset="0"/>
              </a:rPr>
              <a:t>kapiller</a:t>
            </a:r>
            <a:r>
              <a:rPr lang="tr-TR" sz="2400" b="1" dirty="0">
                <a:solidFill>
                  <a:schemeClr val="tx1"/>
                </a:solidFill>
                <a:latin typeface="Times New Roman" panose="02020603050405020304" pitchFamily="18" charset="0"/>
                <a:cs typeface="Times New Roman" panose="02020603050405020304" pitchFamily="18" charset="0"/>
              </a:rPr>
              <a:t> </a:t>
            </a:r>
            <a:r>
              <a:rPr lang="tr-TR" sz="2400" b="1" dirty="0" err="1">
                <a:solidFill>
                  <a:schemeClr val="tx1"/>
                </a:solidFill>
                <a:latin typeface="Times New Roman" panose="02020603050405020304" pitchFamily="18" charset="0"/>
                <a:cs typeface="Times New Roman" panose="02020603050405020304" pitchFamily="18" charset="0"/>
              </a:rPr>
              <a:t>elektroforezi</a:t>
            </a:r>
            <a:r>
              <a:rPr lang="tr-TR" sz="2400" b="1" dirty="0">
                <a:solidFill>
                  <a:schemeClr val="tx1"/>
                </a:solidFill>
                <a:latin typeface="Times New Roman" panose="02020603050405020304" pitchFamily="18" charset="0"/>
                <a:cs typeface="Times New Roman" panose="02020603050405020304" pitchFamily="18" charset="0"/>
              </a:rPr>
              <a:t> </a:t>
            </a:r>
          </a:p>
          <a:p>
            <a:r>
              <a:rPr lang="tr-TR" sz="2400" dirty="0">
                <a:latin typeface="Times New Roman" panose="02020603050405020304" pitchFamily="18" charset="0"/>
                <a:cs typeface="Times New Roman" panose="02020603050405020304" pitchFamily="18" charset="0"/>
              </a:rPr>
              <a:t>Kütle spektroskopisi ve</a:t>
            </a:r>
          </a:p>
          <a:p>
            <a:r>
              <a:rPr lang="tr-TR" sz="2400" dirty="0">
                <a:latin typeface="Times New Roman" panose="02020603050405020304" pitchFamily="18" charset="0"/>
                <a:cs typeface="Times New Roman" panose="02020603050405020304" pitchFamily="18" charset="0"/>
              </a:rPr>
              <a:t>Akış </a:t>
            </a:r>
            <a:r>
              <a:rPr lang="tr-TR" sz="2400" dirty="0" err="1">
                <a:latin typeface="Times New Roman" panose="02020603050405020304" pitchFamily="18" charset="0"/>
                <a:cs typeface="Times New Roman" panose="02020603050405020304" pitchFamily="18" charset="0"/>
              </a:rPr>
              <a:t>sitometrisi</a:t>
            </a: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34939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797859" y="422032"/>
            <a:ext cx="8873679" cy="4633546"/>
          </a:xfrm>
          <a:prstGeom prst="roundRect">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3500000" scaled="1"/>
            <a:tileRect/>
          </a:gradFill>
          <a:ln>
            <a:solidFill>
              <a:srgbClr val="DAE9F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tr-TR"/>
          </a:p>
        </p:txBody>
      </p:sp>
      <p:sp>
        <p:nvSpPr>
          <p:cNvPr id="21" name="Dikdörtgen 20"/>
          <p:cNvSpPr/>
          <p:nvPr/>
        </p:nvSpPr>
        <p:spPr>
          <a:xfrm>
            <a:off x="1170479" y="1883969"/>
            <a:ext cx="1557575" cy="34223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Demir Desteği</a:t>
            </a:r>
          </a:p>
        </p:txBody>
      </p:sp>
      <p:sp>
        <p:nvSpPr>
          <p:cNvPr id="22" name="Dikdörtgen 21"/>
          <p:cNvSpPr/>
          <p:nvPr/>
        </p:nvSpPr>
        <p:spPr>
          <a:xfrm>
            <a:off x="1766037" y="772265"/>
            <a:ext cx="2558562" cy="41323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Hematoloji</a:t>
            </a:r>
          </a:p>
          <a:p>
            <a:pPr algn="ctr"/>
            <a:r>
              <a:rPr lang="tr-TR" sz="1400" dirty="0" err="1">
                <a:latin typeface="Times New Roman" panose="02020603050405020304" pitchFamily="18" charset="0"/>
                <a:cs typeface="Times New Roman" panose="02020603050405020304" pitchFamily="18" charset="0"/>
              </a:rPr>
              <a:t>Hb</a:t>
            </a:r>
            <a:r>
              <a:rPr lang="tr-TR" sz="1400" dirty="0">
                <a:latin typeface="Times New Roman" panose="02020603050405020304" pitchFamily="18" charset="0"/>
                <a:cs typeface="Times New Roman" panose="02020603050405020304" pitchFamily="18" charset="0"/>
              </a:rPr>
              <a:t>/MCV/MCHC/</a:t>
            </a:r>
            <a:r>
              <a:rPr lang="tr-TR" sz="1400" dirty="0" err="1">
                <a:latin typeface="Times New Roman" panose="02020603050405020304" pitchFamily="18" charset="0"/>
                <a:cs typeface="Times New Roman" panose="02020603050405020304" pitchFamily="18" charset="0"/>
              </a:rPr>
              <a:t>ZnPP</a:t>
            </a:r>
            <a:r>
              <a:rPr lang="tr-TR" sz="1400" dirty="0">
                <a:latin typeface="Times New Roman" panose="02020603050405020304" pitchFamily="18" charset="0"/>
                <a:cs typeface="Times New Roman" panose="02020603050405020304" pitchFamily="18" charset="0"/>
              </a:rPr>
              <a:t>(</a:t>
            </a:r>
            <a:r>
              <a:rPr lang="tr-TR" sz="1400" dirty="0" err="1">
                <a:latin typeface="Times New Roman" panose="02020603050405020304" pitchFamily="18" charset="0"/>
                <a:cs typeface="Times New Roman" panose="02020603050405020304" pitchFamily="18" charset="0"/>
              </a:rPr>
              <a:t>ferritin</a:t>
            </a:r>
            <a:r>
              <a:rPr lang="tr-TR" sz="1400" dirty="0">
                <a:latin typeface="Times New Roman" panose="02020603050405020304" pitchFamily="18" charset="0"/>
                <a:cs typeface="Times New Roman" panose="02020603050405020304" pitchFamily="18" charset="0"/>
              </a:rPr>
              <a:t>)</a:t>
            </a:r>
          </a:p>
        </p:txBody>
      </p:sp>
      <p:sp>
        <p:nvSpPr>
          <p:cNvPr id="23" name="Dikdörtgen 22"/>
          <p:cNvSpPr/>
          <p:nvPr/>
        </p:nvSpPr>
        <p:spPr>
          <a:xfrm>
            <a:off x="3429551" y="3670265"/>
            <a:ext cx="2743200" cy="33447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1400" dirty="0"/>
              <a:t>HPLC ve/veya </a:t>
            </a:r>
            <a:r>
              <a:rPr lang="tr-TR" sz="1400" dirty="0" err="1"/>
              <a:t>Hb</a:t>
            </a:r>
            <a:r>
              <a:rPr lang="tr-TR" sz="1400" dirty="0"/>
              <a:t> </a:t>
            </a:r>
            <a:r>
              <a:rPr lang="tr-TR" sz="1400" dirty="0" err="1"/>
              <a:t>elektroforezi</a:t>
            </a:r>
            <a:endParaRPr lang="tr-TR" sz="1400" dirty="0"/>
          </a:p>
        </p:txBody>
      </p:sp>
      <p:sp>
        <p:nvSpPr>
          <p:cNvPr id="27" name="Dikdörtgen 26"/>
          <p:cNvSpPr/>
          <p:nvPr/>
        </p:nvSpPr>
        <p:spPr>
          <a:xfrm>
            <a:off x="3984016" y="1888858"/>
            <a:ext cx="993531" cy="30773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Anemi yok</a:t>
            </a:r>
          </a:p>
        </p:txBody>
      </p:sp>
      <p:sp>
        <p:nvSpPr>
          <p:cNvPr id="29" name="Dikdörtgen 28"/>
          <p:cNvSpPr/>
          <p:nvPr/>
        </p:nvSpPr>
        <p:spPr>
          <a:xfrm>
            <a:off x="2945424" y="1896456"/>
            <a:ext cx="747346" cy="31725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Anemi</a:t>
            </a:r>
          </a:p>
        </p:txBody>
      </p:sp>
      <p:sp>
        <p:nvSpPr>
          <p:cNvPr id="30" name="Dikdörtgen 29"/>
          <p:cNvSpPr/>
          <p:nvPr/>
        </p:nvSpPr>
        <p:spPr>
          <a:xfrm>
            <a:off x="5410015" y="1873223"/>
            <a:ext cx="2626154" cy="35298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300" dirty="0">
                <a:latin typeface="Times New Roman" panose="02020603050405020304" pitchFamily="18" charset="0"/>
                <a:cs typeface="Times New Roman" panose="02020603050405020304" pitchFamily="18" charset="0"/>
              </a:rPr>
              <a:t>Yüksek riskli grup veya aile öyküsü</a:t>
            </a:r>
          </a:p>
        </p:txBody>
      </p:sp>
      <p:sp>
        <p:nvSpPr>
          <p:cNvPr id="31" name="Dikdörtgen 30"/>
          <p:cNvSpPr/>
          <p:nvPr/>
        </p:nvSpPr>
        <p:spPr>
          <a:xfrm>
            <a:off x="1357195" y="2845008"/>
            <a:ext cx="1688123" cy="3696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300" dirty="0">
                <a:latin typeface="Times New Roman" panose="02020603050405020304" pitchFamily="18" charset="0"/>
                <a:cs typeface="Times New Roman" panose="02020603050405020304" pitchFamily="18" charset="0"/>
              </a:rPr>
              <a:t>Demir eskiliği anemisi</a:t>
            </a:r>
          </a:p>
        </p:txBody>
      </p:sp>
      <p:sp>
        <p:nvSpPr>
          <p:cNvPr id="32" name="Dikdörtgen 31"/>
          <p:cNvSpPr/>
          <p:nvPr/>
        </p:nvSpPr>
        <p:spPr>
          <a:xfrm>
            <a:off x="3319097" y="2835950"/>
            <a:ext cx="866042" cy="36964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Talasemi</a:t>
            </a:r>
            <a:endParaRPr lang="tr-TR" sz="1400" dirty="0">
              <a:latin typeface="Times New Roman" panose="02020603050405020304" pitchFamily="18" charset="0"/>
              <a:cs typeface="Times New Roman" panose="02020603050405020304" pitchFamily="18" charset="0"/>
            </a:endParaRPr>
          </a:p>
        </p:txBody>
      </p:sp>
      <p:sp>
        <p:nvSpPr>
          <p:cNvPr id="33" name="Dikdörtgen 32"/>
          <p:cNvSpPr/>
          <p:nvPr/>
        </p:nvSpPr>
        <p:spPr>
          <a:xfrm>
            <a:off x="1476439" y="4545363"/>
            <a:ext cx="905608" cy="34382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Talasemi</a:t>
            </a:r>
            <a:endParaRPr lang="tr-TR" sz="1400" dirty="0">
              <a:latin typeface="Times New Roman" panose="02020603050405020304" pitchFamily="18" charset="0"/>
              <a:cs typeface="Times New Roman" panose="02020603050405020304" pitchFamily="18" charset="0"/>
            </a:endParaRPr>
          </a:p>
        </p:txBody>
      </p:sp>
      <p:sp>
        <p:nvSpPr>
          <p:cNvPr id="34" name="Dikdörtgen 33"/>
          <p:cNvSpPr/>
          <p:nvPr/>
        </p:nvSpPr>
        <p:spPr>
          <a:xfrm>
            <a:off x="2908057" y="4540437"/>
            <a:ext cx="940777" cy="3341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Talasemi</a:t>
            </a:r>
            <a:endParaRPr lang="tr-TR" sz="1400" dirty="0">
              <a:latin typeface="Times New Roman" panose="02020603050405020304" pitchFamily="18" charset="0"/>
              <a:cs typeface="Times New Roman" panose="02020603050405020304" pitchFamily="18" charset="0"/>
            </a:endParaRPr>
          </a:p>
        </p:txBody>
      </p:sp>
      <p:sp>
        <p:nvSpPr>
          <p:cNvPr id="35" name="Dikdörtgen 34"/>
          <p:cNvSpPr/>
          <p:nvPr/>
        </p:nvSpPr>
        <p:spPr>
          <a:xfrm>
            <a:off x="4475287" y="4540437"/>
            <a:ext cx="1004520" cy="31492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Hb</a:t>
            </a:r>
            <a:r>
              <a:rPr lang="tr-TR" sz="1400" dirty="0">
                <a:latin typeface="Times New Roman" panose="02020603050405020304" pitchFamily="18" charset="0"/>
                <a:cs typeface="Times New Roman" panose="02020603050405020304" pitchFamily="18" charset="0"/>
              </a:rPr>
              <a:t> Varyant</a:t>
            </a:r>
          </a:p>
        </p:txBody>
      </p:sp>
      <p:sp>
        <p:nvSpPr>
          <p:cNvPr id="36" name="Dikdörtgen 35"/>
          <p:cNvSpPr/>
          <p:nvPr/>
        </p:nvSpPr>
        <p:spPr>
          <a:xfrm>
            <a:off x="5883153" y="4540437"/>
            <a:ext cx="2681654" cy="33410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HbS,E</a:t>
            </a:r>
            <a:r>
              <a:rPr lang="tr-TR" sz="1400" dirty="0">
                <a:latin typeface="Times New Roman" panose="02020603050405020304" pitchFamily="18" charset="0"/>
                <a:cs typeface="Times New Roman" panose="02020603050405020304" pitchFamily="18" charset="0"/>
              </a:rPr>
              <a:t> diğer </a:t>
            </a:r>
            <a:r>
              <a:rPr lang="tr-TR" sz="1400" dirty="0" err="1">
                <a:latin typeface="Times New Roman" panose="02020603050405020304" pitchFamily="18" charset="0"/>
                <a:cs typeface="Times New Roman" panose="02020603050405020304" pitchFamily="18" charset="0"/>
              </a:rPr>
              <a:t>metodlarla</a:t>
            </a:r>
            <a:r>
              <a:rPr lang="tr-TR" sz="1400" dirty="0">
                <a:latin typeface="Times New Roman" panose="02020603050405020304" pitchFamily="18" charset="0"/>
                <a:cs typeface="Times New Roman" panose="02020603050405020304" pitchFamily="18" charset="0"/>
              </a:rPr>
              <a:t> doğrulama</a:t>
            </a:r>
          </a:p>
        </p:txBody>
      </p:sp>
      <p:sp>
        <p:nvSpPr>
          <p:cNvPr id="37" name="Dikdörtgen 36"/>
          <p:cNvSpPr/>
          <p:nvPr/>
        </p:nvSpPr>
        <p:spPr>
          <a:xfrm>
            <a:off x="6885474" y="3500958"/>
            <a:ext cx="1792533" cy="6549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err="1">
                <a:latin typeface="Times New Roman" panose="02020603050405020304" pitchFamily="18" charset="0"/>
                <a:cs typeface="Times New Roman" panose="02020603050405020304" pitchFamily="18" charset="0"/>
              </a:rPr>
              <a:t>Hb</a:t>
            </a:r>
            <a:r>
              <a:rPr lang="tr-TR" sz="1400" dirty="0">
                <a:latin typeface="Times New Roman" panose="02020603050405020304" pitchFamily="18" charset="0"/>
                <a:cs typeface="Times New Roman" panose="02020603050405020304" pitchFamily="18" charset="0"/>
              </a:rPr>
              <a:t> S,C,D,E (</a:t>
            </a:r>
            <a:r>
              <a:rPr lang="tr-TR" sz="1400" dirty="0" err="1">
                <a:latin typeface="Times New Roman" panose="02020603050405020304" pitchFamily="18" charset="0"/>
                <a:cs typeface="Times New Roman" panose="02020603050405020304" pitchFamily="18" charset="0"/>
              </a:rPr>
              <a:t>or</a:t>
            </a:r>
            <a:r>
              <a:rPr lang="tr-TR" sz="1400" dirty="0">
                <a:latin typeface="Times New Roman" panose="02020603050405020304" pitchFamily="18" charset="0"/>
                <a:cs typeface="Times New Roman" panose="02020603050405020304" pitchFamily="18" charset="0"/>
              </a:rPr>
              <a:t> X) taşıyıcılığını dışlamak</a:t>
            </a:r>
          </a:p>
        </p:txBody>
      </p:sp>
      <p:sp>
        <p:nvSpPr>
          <p:cNvPr id="38" name="Dikdörtgen 37"/>
          <p:cNvSpPr/>
          <p:nvPr/>
        </p:nvSpPr>
        <p:spPr>
          <a:xfrm>
            <a:off x="5883153" y="928396"/>
            <a:ext cx="1954915" cy="413239"/>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Analiz gerekli değil</a:t>
            </a:r>
          </a:p>
        </p:txBody>
      </p:sp>
      <p:sp>
        <p:nvSpPr>
          <p:cNvPr id="39" name="Dikdörtgen 38"/>
          <p:cNvSpPr/>
          <p:nvPr/>
        </p:nvSpPr>
        <p:spPr>
          <a:xfrm>
            <a:off x="1661628" y="2306582"/>
            <a:ext cx="1079256" cy="466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err="1">
                <a:solidFill>
                  <a:schemeClr val="tx1"/>
                </a:solidFill>
                <a:latin typeface="Times New Roman" panose="02020603050405020304" pitchFamily="18" charset="0"/>
                <a:cs typeface="Times New Roman" panose="02020603050405020304" pitchFamily="18" charset="0"/>
              </a:rPr>
              <a:t>Ferritin</a:t>
            </a:r>
            <a:r>
              <a:rPr lang="tr-TR" sz="900" dirty="0">
                <a:solidFill>
                  <a:schemeClr val="tx1"/>
                </a:solidFill>
                <a:latin typeface="Times New Roman" panose="02020603050405020304" pitchFamily="18" charset="0"/>
                <a:cs typeface="Times New Roman" panose="02020603050405020304" pitchFamily="18" charset="0"/>
              </a:rPr>
              <a:t> düşük</a:t>
            </a:r>
          </a:p>
          <a:p>
            <a:pPr algn="ctr"/>
            <a:r>
              <a:rPr lang="tr-TR" sz="900" dirty="0" err="1">
                <a:solidFill>
                  <a:schemeClr val="tx1"/>
                </a:solidFill>
                <a:latin typeface="Times New Roman" panose="02020603050405020304" pitchFamily="18" charset="0"/>
                <a:cs typeface="Times New Roman" panose="02020603050405020304" pitchFamily="18" charset="0"/>
              </a:rPr>
              <a:t>ZnPP</a:t>
            </a:r>
            <a:r>
              <a:rPr lang="tr-TR" sz="900" dirty="0">
                <a:solidFill>
                  <a:schemeClr val="tx1"/>
                </a:solidFill>
                <a:latin typeface="Times New Roman" panose="02020603050405020304" pitchFamily="18" charset="0"/>
                <a:cs typeface="Times New Roman" panose="02020603050405020304" pitchFamily="18" charset="0"/>
              </a:rPr>
              <a:t> yüksek</a:t>
            </a:r>
          </a:p>
          <a:p>
            <a:pPr algn="ctr"/>
            <a:r>
              <a:rPr lang="tr-TR" sz="900" dirty="0">
                <a:solidFill>
                  <a:schemeClr val="tx1"/>
                </a:solidFill>
                <a:latin typeface="Times New Roman" panose="02020603050405020304" pitchFamily="18" charset="0"/>
                <a:cs typeface="Times New Roman" panose="02020603050405020304" pitchFamily="18" charset="0"/>
              </a:rPr>
              <a:t>RBC </a:t>
            </a:r>
            <a:r>
              <a:rPr lang="tr-TR" sz="800" dirty="0">
                <a:solidFill>
                  <a:schemeClr val="tx1"/>
                </a:solidFill>
                <a:latin typeface="Times New Roman" panose="02020603050405020304" pitchFamily="18" charset="0"/>
                <a:cs typeface="Times New Roman" panose="02020603050405020304" pitchFamily="18" charset="0"/>
              </a:rPr>
              <a:t>düşük</a:t>
            </a:r>
            <a:r>
              <a:rPr lang="tr-TR" sz="900" dirty="0">
                <a:solidFill>
                  <a:schemeClr val="tx1"/>
                </a:solidFill>
                <a:latin typeface="Times New Roman" panose="02020603050405020304" pitchFamily="18" charset="0"/>
                <a:cs typeface="Times New Roman" panose="02020603050405020304" pitchFamily="18" charset="0"/>
              </a:rPr>
              <a:t> </a:t>
            </a:r>
          </a:p>
        </p:txBody>
      </p:sp>
      <p:pic>
        <p:nvPicPr>
          <p:cNvPr id="40" name="Resim 39"/>
          <p:cNvPicPr>
            <a:picLocks noChangeAspect="1"/>
          </p:cNvPicPr>
          <p:nvPr/>
        </p:nvPicPr>
        <p:blipFill>
          <a:blip r:embed="rId2"/>
          <a:stretch>
            <a:fillRect/>
          </a:stretch>
        </p:blipFill>
        <p:spPr>
          <a:xfrm>
            <a:off x="3441448" y="2262803"/>
            <a:ext cx="1079086" cy="524301"/>
          </a:xfrm>
          <a:prstGeom prst="rect">
            <a:avLst/>
          </a:prstGeom>
        </p:spPr>
      </p:pic>
      <p:sp>
        <p:nvSpPr>
          <p:cNvPr id="41" name="Dikdörtgen 40"/>
          <p:cNvSpPr/>
          <p:nvPr/>
        </p:nvSpPr>
        <p:spPr>
          <a:xfrm>
            <a:off x="1624369" y="1275331"/>
            <a:ext cx="912643" cy="5208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dirty="0" err="1">
                <a:solidFill>
                  <a:schemeClr val="tx1"/>
                </a:solidFill>
                <a:latin typeface="Times New Roman" panose="02020603050405020304" pitchFamily="18" charset="0"/>
                <a:cs typeface="Times New Roman" panose="02020603050405020304" pitchFamily="18" charset="0"/>
              </a:rPr>
              <a:t>Hb</a:t>
            </a:r>
            <a:r>
              <a:rPr lang="tr-TR" dirty="0"/>
              <a:t> </a:t>
            </a:r>
            <a:r>
              <a:rPr lang="tr-TR" sz="1000" dirty="0">
                <a:solidFill>
                  <a:schemeClr val="tx1"/>
                </a:solidFill>
                <a:latin typeface="Times New Roman" panose="02020603050405020304" pitchFamily="18" charset="0"/>
                <a:cs typeface="Times New Roman" panose="02020603050405020304" pitchFamily="18" charset="0"/>
              </a:rPr>
              <a:t>düşük</a:t>
            </a:r>
          </a:p>
          <a:p>
            <a:pPr algn="ctr"/>
            <a:r>
              <a:rPr lang="tr-TR" sz="1000" dirty="0">
                <a:solidFill>
                  <a:schemeClr val="tx1"/>
                </a:solidFill>
                <a:latin typeface="Times New Roman" panose="02020603050405020304" pitchFamily="18" charset="0"/>
                <a:cs typeface="Times New Roman" panose="02020603050405020304" pitchFamily="18" charset="0"/>
              </a:rPr>
              <a:t>MCV &lt;79 </a:t>
            </a:r>
            <a:r>
              <a:rPr lang="tr-TR" sz="1000" dirty="0" err="1">
                <a:solidFill>
                  <a:schemeClr val="tx1"/>
                </a:solidFill>
                <a:latin typeface="Times New Roman" panose="02020603050405020304" pitchFamily="18" charset="0"/>
                <a:cs typeface="Times New Roman" panose="02020603050405020304" pitchFamily="18" charset="0"/>
              </a:rPr>
              <a:t>fl</a:t>
            </a:r>
            <a:endParaRPr lang="tr-TR" sz="1000" dirty="0">
              <a:solidFill>
                <a:schemeClr val="tx1"/>
              </a:solidFill>
              <a:latin typeface="Times New Roman" panose="02020603050405020304" pitchFamily="18" charset="0"/>
              <a:cs typeface="Times New Roman" panose="02020603050405020304" pitchFamily="18" charset="0"/>
            </a:endParaRPr>
          </a:p>
          <a:p>
            <a:pPr algn="ctr"/>
            <a:r>
              <a:rPr lang="tr-TR" sz="1000" dirty="0">
                <a:solidFill>
                  <a:schemeClr val="tx1"/>
                </a:solidFill>
                <a:latin typeface="Times New Roman" panose="02020603050405020304" pitchFamily="18" charset="0"/>
                <a:cs typeface="Times New Roman" panose="02020603050405020304" pitchFamily="18" charset="0"/>
              </a:rPr>
              <a:t>MCH &lt;27 </a:t>
            </a:r>
            <a:r>
              <a:rPr lang="tr-TR" sz="1000" dirty="0" err="1">
                <a:solidFill>
                  <a:schemeClr val="tx1"/>
                </a:solidFill>
                <a:latin typeface="Times New Roman" panose="02020603050405020304" pitchFamily="18" charset="0"/>
                <a:cs typeface="Times New Roman" panose="02020603050405020304" pitchFamily="18" charset="0"/>
              </a:rPr>
              <a:t>pg</a:t>
            </a:r>
            <a:endParaRPr lang="tr-TR" sz="1000" dirty="0">
              <a:solidFill>
                <a:schemeClr val="tx1"/>
              </a:solidFill>
              <a:latin typeface="Times New Roman" panose="02020603050405020304" pitchFamily="18" charset="0"/>
              <a:cs typeface="Times New Roman" panose="02020603050405020304" pitchFamily="18" charset="0"/>
            </a:endParaRPr>
          </a:p>
        </p:txBody>
      </p:sp>
      <p:sp>
        <p:nvSpPr>
          <p:cNvPr id="42" name="Yuvarlatılmış Dikdörtgen 41"/>
          <p:cNvSpPr/>
          <p:nvPr/>
        </p:nvSpPr>
        <p:spPr>
          <a:xfrm>
            <a:off x="1357195" y="5360894"/>
            <a:ext cx="7207612" cy="1398494"/>
          </a:xfrm>
          <a:prstGeom prst="roundRect">
            <a:avLst/>
          </a:prstGeom>
          <a:solidFill>
            <a:schemeClr val="accent5">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a:p>
        </p:txBody>
      </p:sp>
      <p:sp>
        <p:nvSpPr>
          <p:cNvPr id="44" name="Dikdörtgen 43"/>
          <p:cNvSpPr/>
          <p:nvPr/>
        </p:nvSpPr>
        <p:spPr>
          <a:xfrm>
            <a:off x="1927412" y="5544670"/>
            <a:ext cx="2397187" cy="103094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DNA analizi</a:t>
            </a:r>
          </a:p>
          <a:p>
            <a:pPr algn="ctr"/>
            <a:r>
              <a:rPr lang="tr-TR" sz="1200" dirty="0">
                <a:solidFill>
                  <a:schemeClr val="tx1"/>
                </a:solidFill>
                <a:latin typeface="Times New Roman" panose="02020603050405020304" pitchFamily="18" charset="0"/>
                <a:cs typeface="Times New Roman" panose="02020603050405020304" pitchFamily="18" charset="0"/>
              </a:rPr>
              <a:t>-Yaygın </a:t>
            </a:r>
            <a:r>
              <a:rPr lang="tr-TR" sz="1200" dirty="0" err="1">
                <a:solidFill>
                  <a:schemeClr val="tx1"/>
                </a:solidFill>
                <a:latin typeface="Times New Roman" panose="02020603050405020304" pitchFamily="18" charset="0"/>
                <a:cs typeface="Times New Roman" panose="02020603050405020304" pitchFamily="18" charset="0"/>
              </a:rPr>
              <a:t>Delesyon</a:t>
            </a:r>
            <a:r>
              <a:rPr lang="tr-TR" sz="1200" dirty="0">
                <a:solidFill>
                  <a:schemeClr val="tx1"/>
                </a:solidFill>
                <a:latin typeface="Times New Roman" panose="02020603050405020304" pitchFamily="18" charset="0"/>
                <a:cs typeface="Times New Roman" panose="02020603050405020304" pitchFamily="18" charset="0"/>
              </a:rPr>
              <a:t>(</a:t>
            </a:r>
            <a:r>
              <a:rPr lang="tr-TR" sz="1200" dirty="0" err="1">
                <a:solidFill>
                  <a:schemeClr val="tx1"/>
                </a:solidFill>
                <a:latin typeface="Times New Roman" panose="02020603050405020304" pitchFamily="18" charset="0"/>
                <a:cs typeface="Times New Roman" panose="02020603050405020304" pitchFamily="18" charset="0"/>
              </a:rPr>
              <a:t>multiplex</a:t>
            </a:r>
            <a:r>
              <a:rPr lang="tr-TR" sz="1200" dirty="0">
                <a:solidFill>
                  <a:schemeClr val="tx1"/>
                </a:solidFill>
                <a:latin typeface="Times New Roman" panose="02020603050405020304" pitchFamily="18" charset="0"/>
                <a:cs typeface="Times New Roman" panose="02020603050405020304" pitchFamily="18" charset="0"/>
              </a:rPr>
              <a:t> PCR)</a:t>
            </a:r>
          </a:p>
          <a:p>
            <a:pPr algn="ctr"/>
            <a:r>
              <a:rPr lang="tr-TR" sz="1200" dirty="0">
                <a:solidFill>
                  <a:schemeClr val="tx1"/>
                </a:solidFill>
                <a:latin typeface="Times New Roman" panose="02020603050405020304" pitchFamily="18" charset="0"/>
                <a:cs typeface="Times New Roman" panose="02020603050405020304" pitchFamily="18" charset="0"/>
              </a:rPr>
              <a:t>-Nokta mutasyon ( </a:t>
            </a:r>
            <a:r>
              <a:rPr lang="tr-TR" sz="1200" dirty="0" err="1">
                <a:solidFill>
                  <a:schemeClr val="tx1"/>
                </a:solidFill>
                <a:latin typeface="Times New Roman" panose="02020603050405020304" pitchFamily="18" charset="0"/>
                <a:cs typeface="Times New Roman" panose="02020603050405020304" pitchFamily="18" charset="0"/>
              </a:rPr>
              <a:t>sequencing</a:t>
            </a:r>
            <a:r>
              <a:rPr lang="tr-TR" sz="1200" dirty="0">
                <a:solidFill>
                  <a:schemeClr val="tx1"/>
                </a:solidFill>
                <a:latin typeface="Times New Roman" panose="02020603050405020304" pitchFamily="18" charset="0"/>
                <a:cs typeface="Times New Roman" panose="02020603050405020304" pitchFamily="18" charset="0"/>
              </a:rPr>
              <a:t>)</a:t>
            </a:r>
          </a:p>
          <a:p>
            <a:pPr algn="ctr"/>
            <a:r>
              <a:rPr lang="tr-TR" sz="1200" dirty="0">
                <a:solidFill>
                  <a:schemeClr val="tx1"/>
                </a:solidFill>
                <a:latin typeface="Times New Roman" panose="02020603050405020304" pitchFamily="18" charset="0"/>
                <a:cs typeface="Times New Roman" panose="02020603050405020304" pitchFamily="18" charset="0"/>
              </a:rPr>
              <a:t>-Nadir </a:t>
            </a:r>
            <a:r>
              <a:rPr lang="tr-TR" sz="1200" dirty="0" err="1">
                <a:solidFill>
                  <a:schemeClr val="tx1"/>
                </a:solidFill>
                <a:latin typeface="Times New Roman" panose="02020603050405020304" pitchFamily="18" charset="0"/>
                <a:cs typeface="Times New Roman" panose="02020603050405020304" pitchFamily="18" charset="0"/>
              </a:rPr>
              <a:t>delesyon</a:t>
            </a:r>
            <a:r>
              <a:rPr lang="tr-TR" sz="1200" dirty="0">
                <a:solidFill>
                  <a:schemeClr val="tx1"/>
                </a:solidFill>
                <a:latin typeface="Times New Roman" panose="02020603050405020304" pitchFamily="18" charset="0"/>
                <a:cs typeface="Times New Roman" panose="02020603050405020304" pitchFamily="18" charset="0"/>
              </a:rPr>
              <a:t>(MLPA</a:t>
            </a:r>
            <a:r>
              <a:rPr lang="tr-TR" sz="1200" dirty="0">
                <a:latin typeface="Times New Roman" panose="02020603050405020304" pitchFamily="18" charset="0"/>
                <a:cs typeface="Times New Roman" panose="02020603050405020304" pitchFamily="18" charset="0"/>
              </a:rPr>
              <a:t>) </a:t>
            </a:r>
          </a:p>
        </p:txBody>
      </p:sp>
      <p:sp>
        <p:nvSpPr>
          <p:cNvPr id="45" name="Dikdörtgen 44"/>
          <p:cNvSpPr/>
          <p:nvPr/>
        </p:nvSpPr>
        <p:spPr>
          <a:xfrm>
            <a:off x="5235387" y="5647765"/>
            <a:ext cx="1775013" cy="92784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tr-TR" sz="1600" dirty="0">
                <a:solidFill>
                  <a:schemeClr val="tx1"/>
                </a:solidFill>
                <a:latin typeface="Times New Roman" panose="02020603050405020304" pitchFamily="18" charset="0"/>
                <a:cs typeface="Times New Roman" panose="02020603050405020304" pitchFamily="18" charset="0"/>
              </a:rPr>
              <a:t>DNA analizi</a:t>
            </a:r>
          </a:p>
          <a:p>
            <a:pPr algn="ctr"/>
            <a:r>
              <a:rPr lang="tr-TR" sz="1200" dirty="0" err="1">
                <a:solidFill>
                  <a:schemeClr val="tx1"/>
                </a:solidFill>
                <a:latin typeface="Times New Roman" panose="02020603050405020304" pitchFamily="18" charset="0"/>
                <a:cs typeface="Times New Roman" panose="02020603050405020304" pitchFamily="18" charset="0"/>
              </a:rPr>
              <a:t>Hb</a:t>
            </a:r>
            <a:r>
              <a:rPr lang="tr-TR" sz="1200" dirty="0">
                <a:solidFill>
                  <a:schemeClr val="tx1"/>
                </a:solidFill>
                <a:latin typeface="Times New Roman" panose="02020603050405020304" pitchFamily="18" charset="0"/>
                <a:cs typeface="Times New Roman" panose="02020603050405020304" pitchFamily="18" charset="0"/>
              </a:rPr>
              <a:t> varyant </a:t>
            </a:r>
            <a:r>
              <a:rPr lang="tr-TR" sz="1200" dirty="0" err="1">
                <a:solidFill>
                  <a:schemeClr val="tx1"/>
                </a:solidFill>
                <a:latin typeface="Times New Roman" panose="02020603050405020304" pitchFamily="18" charset="0"/>
                <a:cs typeface="Times New Roman" panose="02020603050405020304" pitchFamily="18" charset="0"/>
              </a:rPr>
              <a:t>tesbiti</a:t>
            </a:r>
            <a:endParaRPr lang="tr-TR" sz="1200" dirty="0">
              <a:solidFill>
                <a:schemeClr val="tx1"/>
              </a:solidFill>
              <a:latin typeface="Times New Roman" panose="02020603050405020304" pitchFamily="18" charset="0"/>
              <a:cs typeface="Times New Roman" panose="02020603050405020304" pitchFamily="18" charset="0"/>
            </a:endParaRPr>
          </a:p>
          <a:p>
            <a:pPr algn="ctr"/>
            <a:r>
              <a:rPr lang="tr-TR" sz="1200" dirty="0">
                <a:solidFill>
                  <a:schemeClr val="tx1"/>
                </a:solidFill>
                <a:latin typeface="Times New Roman" panose="02020603050405020304" pitchFamily="18" charset="0"/>
                <a:cs typeface="Times New Roman" panose="02020603050405020304" pitchFamily="18" charset="0"/>
              </a:rPr>
              <a:t> ( </a:t>
            </a:r>
            <a:r>
              <a:rPr lang="tr-TR" sz="1200" dirty="0" err="1">
                <a:solidFill>
                  <a:schemeClr val="tx1"/>
                </a:solidFill>
                <a:latin typeface="Times New Roman" panose="02020603050405020304" pitchFamily="18" charset="0"/>
                <a:cs typeface="Times New Roman" panose="02020603050405020304" pitchFamily="18" charset="0"/>
              </a:rPr>
              <a:t>sequencing</a:t>
            </a:r>
            <a:r>
              <a:rPr lang="tr-TR" sz="1200" dirty="0">
                <a:solidFill>
                  <a:schemeClr val="tx1"/>
                </a:solidFill>
                <a:latin typeface="Times New Roman" panose="02020603050405020304" pitchFamily="18" charset="0"/>
                <a:cs typeface="Times New Roman" panose="02020603050405020304" pitchFamily="18" charset="0"/>
              </a:rPr>
              <a:t>)</a:t>
            </a:r>
          </a:p>
        </p:txBody>
      </p:sp>
      <p:cxnSp>
        <p:nvCxnSpPr>
          <p:cNvPr id="47" name="Düz Ok Bağlayıcısı 46"/>
          <p:cNvCxnSpPr/>
          <p:nvPr/>
        </p:nvCxnSpPr>
        <p:spPr>
          <a:xfrm>
            <a:off x="3287077" y="1196250"/>
            <a:ext cx="0" cy="6877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Düz Ok Bağlayıcısı 48"/>
          <p:cNvCxnSpPr/>
          <p:nvPr/>
        </p:nvCxnSpPr>
        <p:spPr>
          <a:xfrm>
            <a:off x="3378445" y="2226203"/>
            <a:ext cx="0" cy="577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1" name="Düz Ok Bağlayıcısı 50"/>
          <p:cNvCxnSpPr/>
          <p:nvPr/>
        </p:nvCxnSpPr>
        <p:spPr>
          <a:xfrm>
            <a:off x="3045318" y="2226203"/>
            <a:ext cx="0" cy="6046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Düz Ok Bağlayıcısı 54"/>
          <p:cNvCxnSpPr/>
          <p:nvPr/>
        </p:nvCxnSpPr>
        <p:spPr>
          <a:xfrm>
            <a:off x="4249271" y="1196250"/>
            <a:ext cx="8964" cy="67697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7" name="Düz Ok Bağlayıcısı 56"/>
          <p:cNvCxnSpPr/>
          <p:nvPr/>
        </p:nvCxnSpPr>
        <p:spPr>
          <a:xfrm>
            <a:off x="3980991" y="3214651"/>
            <a:ext cx="0" cy="4465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1" name="Düz Ok Bağlayıcısı 60"/>
          <p:cNvCxnSpPr/>
          <p:nvPr/>
        </p:nvCxnSpPr>
        <p:spPr>
          <a:xfrm>
            <a:off x="4961001" y="3995682"/>
            <a:ext cx="0" cy="538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3" name="Düz Ok Bağlayıcısı 62"/>
          <p:cNvCxnSpPr/>
          <p:nvPr/>
        </p:nvCxnSpPr>
        <p:spPr>
          <a:xfrm flipV="1">
            <a:off x="6813176" y="1386814"/>
            <a:ext cx="0" cy="486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5" name="Düz Ok Bağlayıcısı 64"/>
          <p:cNvCxnSpPr/>
          <p:nvPr/>
        </p:nvCxnSpPr>
        <p:spPr>
          <a:xfrm>
            <a:off x="6122893" y="4004740"/>
            <a:ext cx="0" cy="5406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7" name="Resim 66"/>
          <p:cNvPicPr>
            <a:picLocks noChangeAspect="1"/>
          </p:cNvPicPr>
          <p:nvPr/>
        </p:nvPicPr>
        <p:blipFill>
          <a:blip r:embed="rId3"/>
          <a:stretch>
            <a:fillRect/>
          </a:stretch>
        </p:blipFill>
        <p:spPr>
          <a:xfrm>
            <a:off x="3309645" y="4855360"/>
            <a:ext cx="157817" cy="806622"/>
          </a:xfrm>
          <a:prstGeom prst="rect">
            <a:avLst/>
          </a:prstGeom>
        </p:spPr>
      </p:pic>
      <p:pic>
        <p:nvPicPr>
          <p:cNvPr id="68" name="Resim 67"/>
          <p:cNvPicPr>
            <a:picLocks noChangeAspect="1"/>
          </p:cNvPicPr>
          <p:nvPr/>
        </p:nvPicPr>
        <p:blipFill>
          <a:blip r:embed="rId4"/>
          <a:stretch>
            <a:fillRect/>
          </a:stretch>
        </p:blipFill>
        <p:spPr>
          <a:xfrm>
            <a:off x="2104189" y="4882332"/>
            <a:ext cx="150973" cy="772283"/>
          </a:xfrm>
          <a:prstGeom prst="rect">
            <a:avLst/>
          </a:prstGeom>
        </p:spPr>
      </p:pic>
      <p:pic>
        <p:nvPicPr>
          <p:cNvPr id="69" name="Resim 68"/>
          <p:cNvPicPr>
            <a:picLocks noChangeAspect="1"/>
          </p:cNvPicPr>
          <p:nvPr/>
        </p:nvPicPr>
        <p:blipFill>
          <a:blip r:embed="rId4"/>
          <a:stretch>
            <a:fillRect/>
          </a:stretch>
        </p:blipFill>
        <p:spPr>
          <a:xfrm>
            <a:off x="5250080" y="4889183"/>
            <a:ext cx="163429" cy="835999"/>
          </a:xfrm>
          <a:prstGeom prst="rect">
            <a:avLst/>
          </a:prstGeom>
        </p:spPr>
      </p:pic>
      <p:cxnSp>
        <p:nvCxnSpPr>
          <p:cNvPr id="72" name="Düz Bağlayıcı 71"/>
          <p:cNvCxnSpPr/>
          <p:nvPr/>
        </p:nvCxnSpPr>
        <p:spPr>
          <a:xfrm flipH="1">
            <a:off x="1927413" y="3899647"/>
            <a:ext cx="1502138" cy="8965"/>
          </a:xfrm>
          <a:prstGeom prst="line">
            <a:avLst/>
          </a:prstGeom>
        </p:spPr>
        <p:style>
          <a:lnRef idx="1">
            <a:schemeClr val="dk1"/>
          </a:lnRef>
          <a:fillRef idx="0">
            <a:schemeClr val="dk1"/>
          </a:fillRef>
          <a:effectRef idx="0">
            <a:schemeClr val="dk1"/>
          </a:effectRef>
          <a:fontRef idx="minor">
            <a:schemeClr val="tx1"/>
          </a:fontRef>
        </p:style>
      </p:cxnSp>
      <p:cxnSp>
        <p:nvCxnSpPr>
          <p:cNvPr id="75" name="Düz Ok Bağlayıcısı 74"/>
          <p:cNvCxnSpPr/>
          <p:nvPr/>
        </p:nvCxnSpPr>
        <p:spPr>
          <a:xfrm>
            <a:off x="2945424" y="3941731"/>
            <a:ext cx="0" cy="5687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Düz Ok Bağlayıcısı 76"/>
          <p:cNvCxnSpPr>
            <a:endCxn id="33" idx="0"/>
          </p:cNvCxnSpPr>
          <p:nvPr/>
        </p:nvCxnSpPr>
        <p:spPr>
          <a:xfrm>
            <a:off x="1927412" y="3908612"/>
            <a:ext cx="1831" cy="6367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Düz Bağlayıcı 78"/>
          <p:cNvCxnSpPr/>
          <p:nvPr/>
        </p:nvCxnSpPr>
        <p:spPr>
          <a:xfrm flipV="1">
            <a:off x="1264025" y="1093694"/>
            <a:ext cx="8963" cy="779530"/>
          </a:xfrm>
          <a:prstGeom prst="line">
            <a:avLst/>
          </a:prstGeom>
        </p:spPr>
        <p:style>
          <a:lnRef idx="1">
            <a:schemeClr val="dk1"/>
          </a:lnRef>
          <a:fillRef idx="0">
            <a:schemeClr val="dk1"/>
          </a:fillRef>
          <a:effectRef idx="0">
            <a:schemeClr val="dk1"/>
          </a:effectRef>
          <a:fontRef idx="minor">
            <a:schemeClr val="tx1"/>
          </a:fontRef>
        </p:style>
      </p:cxnSp>
      <p:cxnSp>
        <p:nvCxnSpPr>
          <p:cNvPr id="82" name="Düz Ok Bağlayıcısı 81"/>
          <p:cNvCxnSpPr/>
          <p:nvPr/>
        </p:nvCxnSpPr>
        <p:spPr>
          <a:xfrm flipV="1">
            <a:off x="1264025" y="1084730"/>
            <a:ext cx="532431" cy="89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Düz Ok Bağlayıcısı 84"/>
          <p:cNvCxnSpPr/>
          <p:nvPr/>
        </p:nvCxnSpPr>
        <p:spPr>
          <a:xfrm flipV="1">
            <a:off x="1530240" y="2262803"/>
            <a:ext cx="0" cy="5404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8" name="Düz Ok Bağlayıcısı 87"/>
          <p:cNvCxnSpPr/>
          <p:nvPr/>
        </p:nvCxnSpPr>
        <p:spPr>
          <a:xfrm>
            <a:off x="5883153" y="2226203"/>
            <a:ext cx="0" cy="14440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0" name="Düz Bağlayıcı 89"/>
          <p:cNvCxnSpPr/>
          <p:nvPr/>
        </p:nvCxnSpPr>
        <p:spPr>
          <a:xfrm flipV="1">
            <a:off x="8564807" y="1196250"/>
            <a:ext cx="0" cy="2304708"/>
          </a:xfrm>
          <a:prstGeom prst="line">
            <a:avLst/>
          </a:prstGeom>
        </p:spPr>
        <p:style>
          <a:lnRef idx="1">
            <a:schemeClr val="dk1"/>
          </a:lnRef>
          <a:fillRef idx="0">
            <a:schemeClr val="dk1"/>
          </a:fillRef>
          <a:effectRef idx="0">
            <a:schemeClr val="dk1"/>
          </a:effectRef>
          <a:fontRef idx="minor">
            <a:schemeClr val="tx1"/>
          </a:fontRef>
        </p:style>
      </p:cxnSp>
      <p:cxnSp>
        <p:nvCxnSpPr>
          <p:cNvPr id="92" name="Düz Ok Bağlayıcısı 91"/>
          <p:cNvCxnSpPr/>
          <p:nvPr/>
        </p:nvCxnSpPr>
        <p:spPr>
          <a:xfrm flipH="1" flipV="1">
            <a:off x="7838068" y="1185504"/>
            <a:ext cx="726739" cy="107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Düz Ok Bağlayıcısı 93"/>
          <p:cNvCxnSpPr>
            <a:endCxn id="37" idx="1"/>
          </p:cNvCxnSpPr>
          <p:nvPr/>
        </p:nvCxnSpPr>
        <p:spPr>
          <a:xfrm flipV="1">
            <a:off x="6172751" y="3828444"/>
            <a:ext cx="712723" cy="90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6" name="Dikdörtgen 95"/>
          <p:cNvSpPr/>
          <p:nvPr/>
        </p:nvSpPr>
        <p:spPr>
          <a:xfrm>
            <a:off x="9311801" y="5428129"/>
            <a:ext cx="2214282" cy="11474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tr-TR" sz="1600" b="1" u="sng" dirty="0">
                <a:solidFill>
                  <a:schemeClr val="tx1"/>
                </a:solidFill>
                <a:latin typeface="Times New Roman" panose="02020603050405020304" pitchFamily="18" charset="0"/>
                <a:cs typeface="Times New Roman" panose="02020603050405020304" pitchFamily="18" charset="0"/>
              </a:rPr>
              <a:t>Sonraki adım</a:t>
            </a:r>
          </a:p>
          <a:p>
            <a:r>
              <a:rPr lang="tr-TR" sz="1400" dirty="0">
                <a:solidFill>
                  <a:schemeClr val="tx1"/>
                </a:solidFill>
                <a:latin typeface="Times New Roman" panose="02020603050405020304" pitchFamily="18" charset="0"/>
                <a:cs typeface="Times New Roman" panose="02020603050405020304" pitchFamily="18" charset="0"/>
              </a:rPr>
              <a:t>-Partner analizi</a:t>
            </a:r>
          </a:p>
          <a:p>
            <a:r>
              <a:rPr lang="tr-TR" sz="1400" dirty="0">
                <a:solidFill>
                  <a:schemeClr val="tx1"/>
                </a:solidFill>
                <a:latin typeface="Times New Roman" panose="02020603050405020304" pitchFamily="18" charset="0"/>
                <a:cs typeface="Times New Roman" panose="02020603050405020304" pitchFamily="18" charset="0"/>
              </a:rPr>
              <a:t>-Risk altındaki çiftlerin taranması</a:t>
            </a:r>
          </a:p>
          <a:p>
            <a:r>
              <a:rPr lang="tr-TR" sz="1400" dirty="0">
                <a:solidFill>
                  <a:schemeClr val="tx1"/>
                </a:solidFill>
                <a:latin typeface="Times New Roman" panose="02020603050405020304" pitchFamily="18" charset="0"/>
                <a:cs typeface="Times New Roman" panose="02020603050405020304" pitchFamily="18" charset="0"/>
              </a:rPr>
              <a:t>-Danışmanlık</a:t>
            </a:r>
          </a:p>
        </p:txBody>
      </p:sp>
      <p:sp>
        <p:nvSpPr>
          <p:cNvPr id="97" name="Dikdörtgen 96"/>
          <p:cNvSpPr/>
          <p:nvPr/>
        </p:nvSpPr>
        <p:spPr>
          <a:xfrm>
            <a:off x="2023273" y="4089977"/>
            <a:ext cx="753036" cy="350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900" dirty="0" err="1">
                <a:solidFill>
                  <a:schemeClr val="tx1"/>
                </a:solidFill>
                <a:latin typeface="Times New Roman" panose="02020603050405020304" pitchFamily="18" charset="0"/>
                <a:cs typeface="Times New Roman" panose="02020603050405020304" pitchFamily="18" charset="0"/>
              </a:rPr>
              <a:t>HbA</a:t>
            </a:r>
            <a:r>
              <a:rPr lang="tr-TR" sz="900" dirty="0">
                <a:solidFill>
                  <a:schemeClr val="tx1"/>
                </a:solidFill>
                <a:latin typeface="Times New Roman" panose="02020603050405020304" pitchFamily="18" charset="0"/>
                <a:cs typeface="Times New Roman" panose="02020603050405020304" pitchFamily="18" charset="0"/>
              </a:rPr>
              <a:t>₂&lt;3.4%</a:t>
            </a:r>
          </a:p>
        </p:txBody>
      </p:sp>
      <p:pic>
        <p:nvPicPr>
          <p:cNvPr id="98" name="Resim 97"/>
          <p:cNvPicPr>
            <a:picLocks noChangeAspect="1"/>
          </p:cNvPicPr>
          <p:nvPr/>
        </p:nvPicPr>
        <p:blipFill>
          <a:blip r:embed="rId5"/>
          <a:stretch>
            <a:fillRect/>
          </a:stretch>
        </p:blipFill>
        <p:spPr>
          <a:xfrm>
            <a:off x="3031564" y="4069792"/>
            <a:ext cx="749872" cy="354955"/>
          </a:xfrm>
          <a:prstGeom prst="rect">
            <a:avLst/>
          </a:prstGeom>
        </p:spPr>
      </p:pic>
      <p:sp>
        <p:nvSpPr>
          <p:cNvPr id="99" name="Dikdörtgen 98"/>
          <p:cNvSpPr/>
          <p:nvPr/>
        </p:nvSpPr>
        <p:spPr>
          <a:xfrm>
            <a:off x="3663288" y="1370970"/>
            <a:ext cx="582706" cy="279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tx1"/>
                </a:solidFill>
                <a:latin typeface="Times New Roman" panose="02020603050405020304" pitchFamily="18" charset="0"/>
                <a:cs typeface="Times New Roman" panose="02020603050405020304" pitchFamily="18" charset="0"/>
              </a:rPr>
              <a:t>Normal</a:t>
            </a:r>
          </a:p>
        </p:txBody>
      </p:sp>
      <p:sp>
        <p:nvSpPr>
          <p:cNvPr id="100" name="Dikdörtgen 99"/>
          <p:cNvSpPr/>
          <p:nvPr/>
        </p:nvSpPr>
        <p:spPr>
          <a:xfrm>
            <a:off x="6263607" y="1515339"/>
            <a:ext cx="509472" cy="205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tx1"/>
                </a:solidFill>
                <a:latin typeface="Times New Roman" panose="02020603050405020304" pitchFamily="18" charset="0"/>
                <a:cs typeface="Times New Roman" panose="02020603050405020304" pitchFamily="18" charset="0"/>
              </a:rPr>
              <a:t>Hayır</a:t>
            </a:r>
          </a:p>
        </p:txBody>
      </p:sp>
      <p:pic>
        <p:nvPicPr>
          <p:cNvPr id="101" name="Resim 100"/>
          <p:cNvPicPr>
            <a:picLocks noChangeAspect="1"/>
          </p:cNvPicPr>
          <p:nvPr/>
        </p:nvPicPr>
        <p:blipFill>
          <a:blip r:embed="rId6"/>
          <a:stretch>
            <a:fillRect/>
          </a:stretch>
        </p:blipFill>
        <p:spPr>
          <a:xfrm>
            <a:off x="5906121" y="2584585"/>
            <a:ext cx="530398" cy="256054"/>
          </a:xfrm>
          <a:prstGeom prst="rect">
            <a:avLst/>
          </a:prstGeom>
        </p:spPr>
      </p:pic>
      <p:sp>
        <p:nvSpPr>
          <p:cNvPr id="104" name="Dikdörtgen 103"/>
          <p:cNvSpPr/>
          <p:nvPr/>
        </p:nvSpPr>
        <p:spPr>
          <a:xfrm>
            <a:off x="951620" y="788378"/>
            <a:ext cx="811150" cy="2740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00" dirty="0">
                <a:solidFill>
                  <a:schemeClr val="tx1"/>
                </a:solidFill>
                <a:latin typeface="Times New Roman" panose="02020603050405020304" pitchFamily="18" charset="0"/>
                <a:cs typeface="Times New Roman" panose="02020603050405020304" pitchFamily="18" charset="0"/>
              </a:rPr>
              <a:t>Test tekrarla</a:t>
            </a:r>
          </a:p>
        </p:txBody>
      </p:sp>
    </p:spTree>
    <p:extLst>
      <p:ext uri="{BB962C8B-B14F-4D97-AF65-F5344CB8AC3E}">
        <p14:creationId xmlns:p14="http://schemas.microsoft.com/office/powerpoint/2010/main" val="340817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254977"/>
            <a:ext cx="9601200" cy="856835"/>
          </a:xfrm>
        </p:spPr>
        <p:txBody>
          <a:bodyPr>
            <a:normAutofit fontScale="90000"/>
          </a:bodyPr>
          <a:lstStyle/>
          <a:p>
            <a:r>
              <a:rPr lang="tr-TR" sz="4000" dirty="0" err="1">
                <a:solidFill>
                  <a:schemeClr val="tx1"/>
                </a:solidFill>
                <a:latin typeface="Times New Roman" panose="02020603050405020304" pitchFamily="18" charset="0"/>
                <a:cs typeface="Times New Roman" panose="02020603050405020304" pitchFamily="18" charset="0"/>
              </a:rPr>
              <a:t>Talasemi</a:t>
            </a:r>
            <a:r>
              <a:rPr lang="tr-TR" sz="4000" dirty="0">
                <a:solidFill>
                  <a:schemeClr val="tx1"/>
                </a:solidFill>
                <a:latin typeface="Times New Roman" panose="02020603050405020304" pitchFamily="18" charset="0"/>
                <a:cs typeface="Times New Roman" panose="02020603050405020304" pitchFamily="18" charset="0"/>
              </a:rPr>
              <a:t> </a:t>
            </a:r>
            <a:r>
              <a:rPr lang="tr-TR" sz="4000" dirty="0">
                <a:solidFill>
                  <a:schemeClr val="tx1"/>
                </a:solidFill>
                <a:latin typeface="Times New Roman" panose="02020603050405020304" pitchFamily="18" charset="0"/>
                <a:cs typeface="Times New Roman" panose="02020603050405020304" pitchFamily="18" charset="0"/>
                <a:hlinkClick r:id="rId2" tooltip="Learn more about thalassemia from ScienceDirect's AI-generated Topic Pages"/>
              </a:rPr>
              <a:t>laboratuvar</a:t>
            </a:r>
            <a:r>
              <a:rPr lang="tr-TR" sz="4000" dirty="0">
                <a:solidFill>
                  <a:schemeClr val="tx1"/>
                </a:solidFill>
                <a:latin typeface="Times New Roman" panose="02020603050405020304" pitchFamily="18" charset="0"/>
                <a:cs typeface="Times New Roman" panose="02020603050405020304" pitchFamily="18" charset="0"/>
              </a:rPr>
              <a:t> tanısını etkileyen faktörler </a:t>
            </a:r>
            <a:endParaRPr lang="tr-TR" dirty="0"/>
          </a:p>
        </p:txBody>
      </p:sp>
      <p:pic>
        <p:nvPicPr>
          <p:cNvPr id="4" name="İçerik Yer Tutucusu 3"/>
          <p:cNvPicPr>
            <a:picLocks noGrp="1" noChangeAspect="1"/>
          </p:cNvPicPr>
          <p:nvPr>
            <p:ph idx="1"/>
          </p:nvPr>
        </p:nvPicPr>
        <p:blipFill>
          <a:blip r:embed="rId3"/>
          <a:stretch>
            <a:fillRect/>
          </a:stretch>
        </p:blipFill>
        <p:spPr>
          <a:xfrm>
            <a:off x="1714500" y="1173358"/>
            <a:ext cx="8748347" cy="5353465"/>
          </a:xfrm>
          <a:prstGeom prst="rect">
            <a:avLst/>
          </a:prstGeom>
        </p:spPr>
      </p:pic>
    </p:spTree>
    <p:extLst>
      <p:ext uri="{BB962C8B-B14F-4D97-AF65-F5344CB8AC3E}">
        <p14:creationId xmlns:p14="http://schemas.microsoft.com/office/powerpoint/2010/main" val="3257458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Jel bazlı </a:t>
            </a:r>
            <a:r>
              <a:rPr lang="tr-TR" b="1" dirty="0" err="1"/>
              <a:t>elektroforez</a:t>
            </a:r>
            <a:endParaRPr lang="tr-TR" dirty="0"/>
          </a:p>
        </p:txBody>
      </p:sp>
      <p:sp>
        <p:nvSpPr>
          <p:cNvPr id="7" name="İçerik Yer Tutucusu 6"/>
          <p:cNvSpPr>
            <a:spLocks noGrp="1"/>
          </p:cNvSpPr>
          <p:nvPr>
            <p:ph idx="1"/>
          </p:nvPr>
        </p:nvSpPr>
        <p:spPr/>
        <p:txBody>
          <a:bodyPr>
            <a:normAutofit/>
          </a:bodyPr>
          <a:lstStyle/>
          <a:p>
            <a:pPr algn="just"/>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A2 ve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F dahil olmak üzere birkaç normal </a:t>
            </a:r>
            <a:r>
              <a:rPr lang="tr-TR" sz="2400" dirty="0" err="1">
                <a:latin typeface="Times New Roman" pitchFamily="18" charset="0"/>
                <a:cs typeface="Times New Roman" pitchFamily="18" charset="0"/>
              </a:rPr>
              <a:t>Hb'yi</a:t>
            </a:r>
            <a:r>
              <a:rPr lang="tr-TR" sz="2400" dirty="0">
                <a:latin typeface="Times New Roman" pitchFamily="18" charset="0"/>
                <a:cs typeface="Times New Roman" pitchFamily="18" charset="0"/>
              </a:rPr>
              <a:t> ve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S ve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C dahil olmak üzere bir dizi varyant </a:t>
            </a:r>
            <a:r>
              <a:rPr lang="tr-TR" sz="2400" dirty="0" err="1">
                <a:latin typeface="Times New Roman" pitchFamily="18" charset="0"/>
                <a:cs typeface="Times New Roman" pitchFamily="18" charset="0"/>
              </a:rPr>
              <a:t>Hb'yi</a:t>
            </a:r>
            <a:r>
              <a:rPr lang="tr-TR" sz="2400" dirty="0">
                <a:latin typeface="Times New Roman" pitchFamily="18" charset="0"/>
                <a:cs typeface="Times New Roman" pitchFamily="18" charset="0"/>
              </a:rPr>
              <a:t> ayırabilir</a:t>
            </a:r>
            <a:r>
              <a:rPr lang="tr-TR" sz="2400" baseline="-25000" dirty="0">
                <a:latin typeface="Times New Roman" pitchFamily="18" charset="0"/>
                <a:cs typeface="Times New Roman" pitchFamily="18" charset="0"/>
              </a:rPr>
              <a:t>.</a:t>
            </a:r>
            <a:r>
              <a:rPr lang="tr-TR" sz="2400" dirty="0">
                <a:latin typeface="Times New Roman" pitchFamily="18" charset="0"/>
                <a:cs typeface="Times New Roman" pitchFamily="18" charset="0"/>
              </a:rPr>
              <a:t> Basitliği ve düşük maliyeti,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jel </a:t>
            </a:r>
            <a:r>
              <a:rPr lang="tr-TR" sz="2400" dirty="0" err="1">
                <a:latin typeface="Times New Roman" pitchFamily="18" charset="0"/>
                <a:cs typeface="Times New Roman" pitchFamily="18" charset="0"/>
              </a:rPr>
              <a:t>elektroforezini</a:t>
            </a:r>
            <a:r>
              <a:rPr lang="tr-TR" sz="2400" dirty="0">
                <a:latin typeface="Times New Roman" pitchFamily="18" charset="0"/>
                <a:cs typeface="Times New Roman" pitchFamily="18" charset="0"/>
              </a:rPr>
              <a:t> bazı ortamlarda çekici hale getirir.</a:t>
            </a:r>
          </a:p>
          <a:p>
            <a:pPr algn="just"/>
            <a:r>
              <a:rPr lang="tr-TR" sz="2400" dirty="0">
                <a:latin typeface="Times New Roman" pitchFamily="18" charset="0"/>
                <a:cs typeface="Times New Roman" pitchFamily="18" charset="0"/>
              </a:rPr>
              <a:t>Jel, </a:t>
            </a:r>
            <a:r>
              <a:rPr lang="tr-TR" sz="2400" b="1" dirty="0">
                <a:latin typeface="Times New Roman" pitchFamily="18" charset="0"/>
                <a:cs typeface="Times New Roman" pitchFamily="18" charset="0"/>
              </a:rPr>
              <a:t>alkali </a:t>
            </a:r>
            <a:r>
              <a:rPr lang="tr-TR" sz="2400" b="1" dirty="0" err="1">
                <a:latin typeface="Times New Roman" pitchFamily="18" charset="0"/>
                <a:cs typeface="Times New Roman" pitchFamily="18" charset="0"/>
              </a:rPr>
              <a:t>pH'ta</a:t>
            </a:r>
            <a:r>
              <a:rPr lang="tr-TR" sz="2400" b="1" dirty="0">
                <a:latin typeface="Times New Roman" pitchFamily="18" charset="0"/>
                <a:cs typeface="Times New Roman" pitchFamily="18" charset="0"/>
              </a:rPr>
              <a:t> (selüloz asetat</a:t>
            </a:r>
            <a:r>
              <a:rPr lang="tr-TR" sz="2400" dirty="0">
                <a:latin typeface="Times New Roman" pitchFamily="18" charset="0"/>
                <a:cs typeface="Times New Roman" pitchFamily="18" charset="0"/>
              </a:rPr>
              <a:t>) veya </a:t>
            </a:r>
            <a:r>
              <a:rPr lang="tr-TR" sz="2400" b="1" dirty="0">
                <a:latin typeface="Times New Roman" pitchFamily="18" charset="0"/>
                <a:cs typeface="Times New Roman" pitchFamily="18" charset="0"/>
              </a:rPr>
              <a:t>asidik </a:t>
            </a:r>
            <a:r>
              <a:rPr lang="tr-TR" sz="2400" b="1" dirty="0" err="1">
                <a:latin typeface="Times New Roman" pitchFamily="18" charset="0"/>
                <a:cs typeface="Times New Roman" pitchFamily="18" charset="0"/>
              </a:rPr>
              <a:t>pH'ta</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sitrat</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agar</a:t>
            </a:r>
            <a:r>
              <a:rPr lang="tr-TR" sz="2400" dirty="0">
                <a:latin typeface="Times New Roman" pitchFamily="18" charset="0"/>
                <a:cs typeface="Times New Roman" pitchFamily="18" charset="0"/>
              </a:rPr>
              <a:t>) çalıştırılabilir. Alkali </a:t>
            </a:r>
            <a:r>
              <a:rPr lang="tr-TR" sz="2400" dirty="0" err="1">
                <a:latin typeface="Times New Roman" pitchFamily="18" charset="0"/>
                <a:cs typeface="Times New Roman" pitchFamily="18" charset="0"/>
              </a:rPr>
              <a:t>pH'ta</a:t>
            </a:r>
            <a:r>
              <a:rPr lang="tr-TR" sz="2400" dirty="0">
                <a:latin typeface="Times New Roman" pitchFamily="18" charset="0"/>
                <a:cs typeface="Times New Roman" pitchFamily="18" charset="0"/>
              </a:rPr>
              <a:t>, daha fazla net negatif yüke sahip </a:t>
            </a:r>
            <a:r>
              <a:rPr lang="tr-TR" sz="2400" dirty="0" err="1">
                <a:latin typeface="Times New Roman" pitchFamily="18" charset="0"/>
                <a:cs typeface="Times New Roman" pitchFamily="18" charset="0"/>
              </a:rPr>
              <a:t>Hb'ler</a:t>
            </a:r>
            <a:r>
              <a:rPr lang="tr-TR" sz="2400" dirty="0">
                <a:latin typeface="Times New Roman" pitchFamily="18" charset="0"/>
                <a:cs typeface="Times New Roman" pitchFamily="18" charset="0"/>
              </a:rPr>
              <a:t>, bir elektrik alanının pozitif yüklü </a:t>
            </a:r>
            <a:r>
              <a:rPr lang="tr-TR" sz="2400" dirty="0" err="1">
                <a:latin typeface="Times New Roman" pitchFamily="18" charset="0"/>
                <a:cs typeface="Times New Roman" pitchFamily="18" charset="0"/>
              </a:rPr>
              <a:t>anotuna</a:t>
            </a:r>
            <a:r>
              <a:rPr lang="tr-TR" sz="2400" dirty="0">
                <a:latin typeface="Times New Roman" pitchFamily="18" charset="0"/>
                <a:cs typeface="Times New Roman" pitchFamily="18" charset="0"/>
              </a:rPr>
              <a:t> doğru daha hızlı göç eder, Asit </a:t>
            </a:r>
            <a:r>
              <a:rPr lang="tr-TR" sz="2400" dirty="0" err="1">
                <a:latin typeface="Times New Roman" pitchFamily="18" charset="0"/>
                <a:cs typeface="Times New Roman" pitchFamily="18" charset="0"/>
              </a:rPr>
              <a:t>pH’da</a:t>
            </a:r>
            <a:r>
              <a:rPr lang="tr-TR" sz="2400" dirty="0">
                <a:latin typeface="Times New Roman" pitchFamily="18" charset="0"/>
                <a:cs typeface="Times New Roman" pitchFamily="18" charset="0"/>
              </a:rPr>
              <a:t> ise hemoglobin molekülleri pozitif yüklü olup elektriksel ortamda katoda doğru göç ederler.</a:t>
            </a:r>
          </a:p>
        </p:txBody>
      </p:sp>
    </p:spTree>
    <p:extLst>
      <p:ext uri="{BB962C8B-B14F-4D97-AF65-F5344CB8AC3E}">
        <p14:creationId xmlns:p14="http://schemas.microsoft.com/office/powerpoint/2010/main" val="145678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p:txBody>
          <a:bodyPr/>
          <a:lstStyle/>
          <a:p>
            <a:r>
              <a:rPr lang="tr-TR" dirty="0"/>
              <a:t> </a:t>
            </a:r>
            <a:r>
              <a:rPr lang="tr-TR" b="1" dirty="0">
                <a:latin typeface="Times New Roman" panose="02020603050405020304" pitchFamily="18" charset="0"/>
                <a:cs typeface="Times New Roman" panose="02020603050405020304" pitchFamily="18" charset="0"/>
              </a:rPr>
              <a:t>Alkaline </a:t>
            </a:r>
            <a:r>
              <a:rPr lang="tr-TR" b="1" dirty="0" err="1">
                <a:latin typeface="Times New Roman" panose="02020603050405020304" pitchFamily="18" charset="0"/>
                <a:cs typeface="Times New Roman" panose="02020603050405020304" pitchFamily="18" charset="0"/>
              </a:rPr>
              <a:t>ph</a:t>
            </a:r>
            <a:r>
              <a:rPr lang="tr-TR" b="1" dirty="0">
                <a:latin typeface="Times New Roman" panose="02020603050405020304" pitchFamily="18" charset="0"/>
                <a:cs typeface="Times New Roman" panose="02020603050405020304" pitchFamily="18" charset="0"/>
              </a:rPr>
              <a:t> Selüloz Asetat </a:t>
            </a:r>
          </a:p>
        </p:txBody>
      </p:sp>
      <p:pic>
        <p:nvPicPr>
          <p:cNvPr id="9" name="İçerik Yer Tutucusu 8"/>
          <p:cNvPicPr>
            <a:picLocks noGrp="1" noChangeAspect="1"/>
          </p:cNvPicPr>
          <p:nvPr>
            <p:ph sz="half" idx="1"/>
          </p:nvPr>
        </p:nvPicPr>
        <p:blipFill>
          <a:blip r:embed="rId2"/>
          <a:stretch>
            <a:fillRect/>
          </a:stretch>
        </p:blipFill>
        <p:spPr>
          <a:xfrm>
            <a:off x="1334022" y="1828800"/>
            <a:ext cx="5156240" cy="3798780"/>
          </a:xfrm>
          <a:prstGeom prst="rect">
            <a:avLst/>
          </a:prstGeom>
        </p:spPr>
      </p:pic>
      <p:sp>
        <p:nvSpPr>
          <p:cNvPr id="11" name="İçerik Yer Tutucusu 10"/>
          <p:cNvSpPr>
            <a:spLocks noGrp="1"/>
          </p:cNvSpPr>
          <p:nvPr>
            <p:ph sz="half" idx="2"/>
          </p:nvPr>
        </p:nvSpPr>
        <p:spPr>
          <a:xfrm>
            <a:off x="6525403" y="1665961"/>
            <a:ext cx="4341890" cy="4201439"/>
          </a:xfrm>
        </p:spPr>
        <p:txBody>
          <a:bodyPr>
            <a:normAutofit fontScale="92500" lnSpcReduction="10000"/>
          </a:bodyPr>
          <a:lstStyle/>
          <a:p>
            <a:pPr algn="just"/>
            <a:r>
              <a:rPr lang="tr-TR" dirty="0"/>
              <a:t>1. şerit, yaklaşık olarak eşit miktarda hemoglobin A, F, S ve C içeren ticari bir standarttır.</a:t>
            </a:r>
          </a:p>
          <a:p>
            <a:pPr algn="just"/>
            <a:r>
              <a:rPr lang="tr-TR" dirty="0"/>
              <a:t>2, 3, 4, 6, 8 ve 10. şeritler </a:t>
            </a:r>
            <a:r>
              <a:rPr lang="tr-TR" dirty="0" err="1"/>
              <a:t>hemoglobinopatisi</a:t>
            </a:r>
            <a:r>
              <a:rPr lang="tr-TR" dirty="0"/>
              <a:t> olmayan bireylerdendir (sadece </a:t>
            </a:r>
            <a:r>
              <a:rPr lang="tr-TR" dirty="0" err="1"/>
              <a:t>Hb</a:t>
            </a:r>
            <a:r>
              <a:rPr lang="tr-TR" dirty="0"/>
              <a:t> A).</a:t>
            </a:r>
          </a:p>
          <a:p>
            <a:pPr algn="just"/>
            <a:r>
              <a:rPr lang="tr-TR" dirty="0"/>
              <a:t>7 ve 9. şeritler orak hücreli anemisi olan bireylerdendir (</a:t>
            </a:r>
            <a:r>
              <a:rPr lang="tr-TR" dirty="0" err="1"/>
              <a:t>Hbs</a:t>
            </a:r>
            <a:r>
              <a:rPr lang="tr-TR" dirty="0"/>
              <a:t> A ve S).</a:t>
            </a:r>
          </a:p>
          <a:p>
            <a:pPr algn="just"/>
            <a:r>
              <a:rPr lang="tr-TR" dirty="0"/>
              <a:t>5. şerit </a:t>
            </a:r>
            <a:r>
              <a:rPr lang="tr-TR" dirty="0" err="1"/>
              <a:t>homozigot</a:t>
            </a:r>
            <a:r>
              <a:rPr lang="tr-TR" dirty="0"/>
              <a:t> orak hücreli anemisi olan bir kişidendir (</a:t>
            </a:r>
            <a:r>
              <a:rPr lang="tr-TR" dirty="0" err="1"/>
              <a:t>Hbs</a:t>
            </a:r>
            <a:r>
              <a:rPr lang="tr-TR" dirty="0"/>
              <a:t> F ve S).</a:t>
            </a:r>
          </a:p>
          <a:p>
            <a:pPr algn="just"/>
            <a:r>
              <a:rPr lang="tr-TR" dirty="0"/>
              <a:t>11. şerit hemoglobin SC hastalığı olan bir kişidendir (</a:t>
            </a:r>
            <a:r>
              <a:rPr lang="tr-TR" dirty="0" err="1"/>
              <a:t>Hbs</a:t>
            </a:r>
            <a:r>
              <a:rPr lang="tr-TR" dirty="0"/>
              <a:t> S ve C).</a:t>
            </a:r>
          </a:p>
        </p:txBody>
      </p:sp>
    </p:spTree>
    <p:extLst>
      <p:ext uri="{BB962C8B-B14F-4D97-AF65-F5344CB8AC3E}">
        <p14:creationId xmlns:p14="http://schemas.microsoft.com/office/powerpoint/2010/main" val="2649567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371600" y="747346"/>
            <a:ext cx="9601200" cy="1424354"/>
          </a:xfrm>
        </p:spPr>
        <p:txBody>
          <a:bodyPr>
            <a:normAutofit/>
          </a:bodyPr>
          <a:lstStyle/>
          <a:p>
            <a:r>
              <a:rPr lang="tr-TR" sz="4000" b="1" dirty="0">
                <a:latin typeface="Times New Roman" panose="02020603050405020304" pitchFamily="18" charset="0"/>
                <a:cs typeface="Times New Roman" panose="02020603050405020304" pitchFamily="18" charset="0"/>
              </a:rPr>
              <a:t>Jel </a:t>
            </a:r>
            <a:r>
              <a:rPr lang="tr-TR" sz="4000" b="1" dirty="0" err="1">
                <a:latin typeface="Times New Roman" panose="02020603050405020304" pitchFamily="18" charset="0"/>
                <a:cs typeface="Times New Roman" panose="02020603050405020304" pitchFamily="18" charset="0"/>
              </a:rPr>
              <a:t>Elektroforezinin</a:t>
            </a:r>
            <a:r>
              <a:rPr lang="tr-TR" sz="4000" b="1" dirty="0">
                <a:latin typeface="Times New Roman" panose="02020603050405020304" pitchFamily="18" charset="0"/>
                <a:cs typeface="Times New Roman" panose="02020603050405020304" pitchFamily="18" charset="0"/>
              </a:rPr>
              <a:t> Dezavantajları </a:t>
            </a:r>
          </a:p>
        </p:txBody>
      </p:sp>
      <p:sp>
        <p:nvSpPr>
          <p:cNvPr id="6" name="İçerik Yer Tutucusu 5"/>
          <p:cNvSpPr>
            <a:spLocks noGrp="1"/>
          </p:cNvSpPr>
          <p:nvPr>
            <p:ph idx="1"/>
          </p:nvPr>
        </p:nvSpPr>
        <p:spPr>
          <a:xfrm>
            <a:off x="1371600" y="1878904"/>
            <a:ext cx="9601200" cy="3988496"/>
          </a:xfrm>
        </p:spPr>
        <p:txBody>
          <a:bodyPr>
            <a:normAutofit lnSpcReduction="10000"/>
          </a:bodyPr>
          <a:lstStyle/>
          <a:p>
            <a:pPr algn="just"/>
            <a:r>
              <a:rPr lang="tr-TR" sz="2400" u="sng" dirty="0">
                <a:latin typeface="Times New Roman" pitchFamily="18" charset="0"/>
                <a:cs typeface="Times New Roman" panose="02020603050405020304" pitchFamily="18" charset="0"/>
              </a:rPr>
              <a:t>Alkali </a:t>
            </a:r>
            <a:r>
              <a:rPr lang="tr-TR" sz="2400" u="sng" dirty="0" err="1">
                <a:latin typeface="Times New Roman" panose="02020603050405020304" pitchFamily="18" charset="0"/>
                <a:cs typeface="Times New Roman" panose="02020603050405020304" pitchFamily="18" charset="0"/>
              </a:rPr>
              <a:t>pH'ta</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 </a:t>
            </a:r>
            <a:r>
              <a:rPr lang="tr-TR" sz="2400" baseline="-25000" dirty="0">
                <a:latin typeface="Times New Roman" panose="02020603050405020304" pitchFamily="18" charset="0"/>
                <a:cs typeface="Times New Roman" panose="02020603050405020304" pitchFamily="18" charset="0"/>
              </a:rPr>
              <a: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C,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E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O gibi aynı pozisyona göç eden </a:t>
            </a:r>
            <a:r>
              <a:rPr lang="tr-TR" sz="2400" dirty="0" err="1">
                <a:latin typeface="Times New Roman" panose="02020603050405020304" pitchFamily="18" charset="0"/>
                <a:cs typeface="Times New Roman" panose="02020603050405020304" pitchFamily="18" charset="0"/>
              </a:rPr>
              <a:t>Hb'leri</a:t>
            </a:r>
            <a:r>
              <a:rPr lang="tr-TR" sz="2400" dirty="0">
                <a:latin typeface="Times New Roman" panose="02020603050405020304" pitchFamily="18" charset="0"/>
                <a:cs typeface="Times New Roman" panose="02020603050405020304" pitchFamily="18" charset="0"/>
              </a:rPr>
              <a:t> ayırt etmek veya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D,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G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S'yi ayırmak mümkün değildir. Birlikte göç eden bazı </a:t>
            </a:r>
            <a:r>
              <a:rPr lang="tr-TR" sz="2400" dirty="0" err="1">
                <a:latin typeface="Times New Roman" panose="02020603050405020304" pitchFamily="18" charset="0"/>
                <a:cs typeface="Times New Roman" panose="02020603050405020304" pitchFamily="18" charset="0"/>
              </a:rPr>
              <a:t>Hb'lerin</a:t>
            </a:r>
            <a:r>
              <a:rPr lang="tr-TR" sz="2400" dirty="0">
                <a:latin typeface="Times New Roman" panose="02020603050405020304" pitchFamily="18" charset="0"/>
                <a:cs typeface="Times New Roman" panose="02020603050405020304" pitchFamily="18" charset="0"/>
              </a:rPr>
              <a:t> ayrılması </a:t>
            </a:r>
            <a:r>
              <a:rPr lang="tr-TR" sz="2400" u="sng" dirty="0">
                <a:latin typeface="Times New Roman" panose="02020603050405020304" pitchFamily="18" charset="0"/>
                <a:cs typeface="Times New Roman" panose="02020603050405020304" pitchFamily="18" charset="0"/>
              </a:rPr>
              <a:t>asidik </a:t>
            </a:r>
            <a:r>
              <a:rPr lang="tr-TR" sz="2400" u="sng" dirty="0" err="1">
                <a:latin typeface="Times New Roman" panose="02020603050405020304" pitchFamily="18" charset="0"/>
                <a:cs typeface="Times New Roman" panose="02020603050405020304" pitchFamily="18" charset="0"/>
              </a:rPr>
              <a:t>pH'ta</a:t>
            </a:r>
            <a:r>
              <a:rPr lang="tr-TR" sz="2400" dirty="0">
                <a:latin typeface="Times New Roman" panose="02020603050405020304" pitchFamily="18" charset="0"/>
                <a:cs typeface="Times New Roman" panose="02020603050405020304" pitchFamily="18" charset="0"/>
              </a:rPr>
              <a:t> gerçekleştirilebilir (örneğin,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C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O'nun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E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A2'den ayrılması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S’nin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D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G den ayrılması)</a:t>
            </a:r>
            <a:endParaRPr lang="tr-TR" sz="2400" baseline="-25000" dirty="0">
              <a:latin typeface="Times New Roman" panose="02020603050405020304" pitchFamily="18" charset="0"/>
              <a:cs typeface="Times New Roman" panose="02020603050405020304" pitchFamily="18" charset="0"/>
            </a:endParaRPr>
          </a:p>
          <a:p>
            <a:pPr algn="just"/>
            <a:r>
              <a:rPr lang="tr-TR" sz="2400" dirty="0" err="1">
                <a:latin typeface="Times New Roman" panose="02020603050405020304" pitchFamily="18" charset="0"/>
                <a:cs typeface="Times New Roman" panose="02020603050405020304" pitchFamily="18" charset="0"/>
              </a:rPr>
              <a:t>HbE’yi</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HbA</a:t>
            </a:r>
            <a:r>
              <a:rPr lang="tr-TR" sz="2400" dirty="0">
                <a:latin typeface="Times New Roman" panose="02020603050405020304" pitchFamily="18" charset="0"/>
                <a:cs typeface="Times New Roman" panose="02020603050405020304" pitchFamily="18" charset="0"/>
              </a:rPr>
              <a:t>₂  den ayırmak veya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D'yi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G'den ayırmak mümkün değil.</a:t>
            </a:r>
          </a:p>
          <a:p>
            <a:pPr algn="just"/>
            <a:r>
              <a:rPr lang="tr-TR" sz="2400" dirty="0">
                <a:latin typeface="Times New Roman" pitchFamily="18" charset="0"/>
                <a:cs typeface="Times New Roman" pitchFamily="18" charset="0"/>
              </a:rPr>
              <a:t>Alfa </a:t>
            </a:r>
            <a:r>
              <a:rPr lang="tr-TR" sz="2400" dirty="0" err="1">
                <a:latin typeface="Times New Roman" pitchFamily="18" charset="0"/>
                <a:cs typeface="Times New Roman" pitchFamily="18" charset="0"/>
              </a:rPr>
              <a:t>talasemi</a:t>
            </a:r>
            <a:r>
              <a:rPr lang="tr-TR" sz="2400" dirty="0">
                <a:latin typeface="Times New Roman" pitchFamily="18" charset="0"/>
                <a:cs typeface="Times New Roman" pitchFamily="18" charset="0"/>
              </a:rPr>
              <a:t> hastalığında görülen hızlı hareket eden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varyantlarını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H ve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Barts</a:t>
            </a:r>
            <a:r>
              <a:rPr lang="tr-TR" sz="2400" dirty="0">
                <a:latin typeface="Times New Roman" pitchFamily="18" charset="0"/>
                <a:cs typeface="Times New Roman" pitchFamily="18" charset="0"/>
              </a:rPr>
              <a:t>) tespit etmek zor.</a:t>
            </a:r>
          </a:p>
          <a:p>
            <a:pPr algn="just"/>
            <a:r>
              <a:rPr lang="tr-TR" sz="2400" dirty="0">
                <a:latin typeface="Times New Roman" pitchFamily="18" charset="0"/>
                <a:cs typeface="Times New Roman" pitchFamily="18" charset="0"/>
              </a:rPr>
              <a:t>Manuel işlem gerektirdiğinden yüksek verimli analizler için ideal değildir.</a:t>
            </a:r>
          </a:p>
          <a:p>
            <a:endParaRPr lang="tr-TR" dirty="0">
              <a:latin typeface="Times New Roman" panose="02020603050405020304" pitchFamily="18" charset="0"/>
              <a:cs typeface="Times New Roman" panose="02020603050405020304" pitchFamily="18" charset="0"/>
            </a:endParaRPr>
          </a:p>
        </p:txBody>
      </p:sp>
      <p:sp>
        <p:nvSpPr>
          <p:cNvPr id="2" name="Yuvarlatılmış Dikdörtgen 1"/>
          <p:cNvSpPr/>
          <p:nvPr/>
        </p:nvSpPr>
        <p:spPr>
          <a:xfrm>
            <a:off x="6688899" y="2075708"/>
            <a:ext cx="4346531" cy="1227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err="1">
                <a:latin typeface="Times New Roman" pitchFamily="18" charset="0"/>
                <a:cs typeface="Times New Roman" pitchFamily="18" charset="0"/>
              </a:rPr>
              <a:t>Sitrat</a:t>
            </a:r>
            <a:r>
              <a:rPr lang="tr-TR" sz="2400" b="1" dirty="0">
                <a:latin typeface="Times New Roman" pitchFamily="18" charset="0"/>
                <a:cs typeface="Times New Roman" pitchFamily="18" charset="0"/>
              </a:rPr>
              <a:t> </a:t>
            </a:r>
            <a:r>
              <a:rPr lang="tr-TR" sz="2400" b="1" dirty="0" err="1">
                <a:latin typeface="Times New Roman" pitchFamily="18" charset="0"/>
                <a:cs typeface="Times New Roman" pitchFamily="18" charset="0"/>
              </a:rPr>
              <a:t>agar</a:t>
            </a:r>
            <a:r>
              <a:rPr lang="tr-TR" sz="2400" b="1" dirty="0">
                <a:latin typeface="Times New Roman" pitchFamily="18" charset="0"/>
                <a:cs typeface="Times New Roman" pitchFamily="18" charset="0"/>
              </a:rPr>
              <a:t> veya </a:t>
            </a:r>
            <a:r>
              <a:rPr lang="tr-TR" sz="2400" b="1" dirty="0" err="1">
                <a:latin typeface="Times New Roman" pitchFamily="18" charset="0"/>
                <a:cs typeface="Times New Roman" pitchFamily="18" charset="0"/>
              </a:rPr>
              <a:t>agaroz</a:t>
            </a:r>
            <a:r>
              <a:rPr lang="tr-TR" sz="2400" b="1" dirty="0">
                <a:latin typeface="Times New Roman" pitchFamily="18" charset="0"/>
                <a:cs typeface="Times New Roman" pitchFamily="18" charset="0"/>
              </a:rPr>
              <a:t> jel yöntemi kullanılmalı(rutin analizde kullanılmıyor) </a:t>
            </a:r>
          </a:p>
        </p:txBody>
      </p:sp>
      <p:sp>
        <p:nvSpPr>
          <p:cNvPr id="3" name="Yuvarlatılmış Dikdörtgen 2"/>
          <p:cNvSpPr/>
          <p:nvPr/>
        </p:nvSpPr>
        <p:spPr>
          <a:xfrm>
            <a:off x="6275780" y="1931658"/>
            <a:ext cx="4847573" cy="151564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tr-TR" dirty="0" err="1"/>
              <a:t>Hb</a:t>
            </a:r>
            <a:r>
              <a:rPr lang="tr-TR" dirty="0"/>
              <a:t> D alkali </a:t>
            </a:r>
            <a:r>
              <a:rPr lang="tr-TR" dirty="0" err="1"/>
              <a:t>elektroforez</a:t>
            </a:r>
            <a:r>
              <a:rPr lang="tr-TR" dirty="0"/>
              <a:t> de </a:t>
            </a:r>
            <a:r>
              <a:rPr lang="tr-TR" dirty="0" err="1"/>
              <a:t>Hb</a:t>
            </a:r>
            <a:r>
              <a:rPr lang="tr-TR" dirty="0"/>
              <a:t> S ile aynı yerde</a:t>
            </a:r>
          </a:p>
          <a:p>
            <a:pPr algn="just"/>
            <a:r>
              <a:rPr lang="tr-TR" dirty="0" err="1"/>
              <a:t>band</a:t>
            </a:r>
            <a:r>
              <a:rPr lang="tr-TR" dirty="0"/>
              <a:t> veriyorken, bazik </a:t>
            </a:r>
            <a:r>
              <a:rPr lang="tr-TR" dirty="0" err="1"/>
              <a:t>elektroforez</a:t>
            </a:r>
            <a:r>
              <a:rPr lang="tr-TR" dirty="0"/>
              <a:t> de </a:t>
            </a:r>
            <a:r>
              <a:rPr lang="tr-TR" dirty="0" err="1"/>
              <a:t>Hb</a:t>
            </a:r>
            <a:r>
              <a:rPr lang="tr-TR" dirty="0"/>
              <a:t> A ile aynı yerde </a:t>
            </a:r>
            <a:r>
              <a:rPr lang="tr-TR" dirty="0" err="1"/>
              <a:t>band</a:t>
            </a:r>
            <a:r>
              <a:rPr lang="tr-TR" dirty="0"/>
              <a:t> verir</a:t>
            </a:r>
          </a:p>
        </p:txBody>
      </p:sp>
    </p:spTree>
    <p:extLst>
      <p:ext uri="{BB962C8B-B14F-4D97-AF65-F5344CB8AC3E}">
        <p14:creationId xmlns:p14="http://schemas.microsoft.com/office/powerpoint/2010/main" val="258936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6793522" cy="1325563"/>
          </a:xfrm>
        </p:spPr>
        <p:txBody>
          <a:bodyPr/>
          <a:lstStyle/>
          <a:p>
            <a:r>
              <a:rPr lang="tr-TR" b="1" dirty="0" err="1">
                <a:latin typeface="Times New Roman" panose="02020603050405020304" pitchFamily="18" charset="0"/>
                <a:cs typeface="Times New Roman" panose="02020603050405020304" pitchFamily="18" charset="0"/>
              </a:rPr>
              <a:t>İzoelektrik</a:t>
            </a:r>
            <a:r>
              <a:rPr lang="tr-TR" b="1" dirty="0">
                <a:latin typeface="Times New Roman" panose="02020603050405020304" pitchFamily="18" charset="0"/>
                <a:cs typeface="Times New Roman" panose="02020603050405020304" pitchFamily="18" charset="0"/>
              </a:rPr>
              <a:t> odaklama (IEF)</a:t>
            </a:r>
            <a:br>
              <a:rPr lang="tr-TR" b="1" dirty="0">
                <a:latin typeface="Times New Roman" panose="02020603050405020304" pitchFamily="18" charset="0"/>
                <a:cs typeface="Times New Roman" panose="02020603050405020304" pitchFamily="18" charset="0"/>
              </a:rPr>
            </a:b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838201" y="1336431"/>
            <a:ext cx="6597160" cy="4840532"/>
          </a:xfrm>
        </p:spPr>
        <p:txBody>
          <a:bodyPr>
            <a:normAutofit/>
          </a:bodyPr>
          <a:lstStyle/>
          <a:p>
            <a:pPr algn="just"/>
            <a:r>
              <a:rPr lang="tr-TR" dirty="0">
                <a:latin typeface="Times New Roman" panose="02020603050405020304" pitchFamily="18" charset="0"/>
                <a:cs typeface="Times New Roman" panose="02020603050405020304" pitchFamily="18" charset="0"/>
              </a:rPr>
              <a:t>Proteinlerin </a:t>
            </a:r>
            <a:r>
              <a:rPr lang="tr-TR" b="1" u="sng" dirty="0" err="1">
                <a:solidFill>
                  <a:schemeClr val="tx1"/>
                </a:solidFill>
                <a:latin typeface="Times New Roman" panose="02020603050405020304" pitchFamily="18" charset="0"/>
                <a:cs typeface="Times New Roman" panose="02020603050405020304" pitchFamily="18" charset="0"/>
                <a:hlinkClick r:id="rId2" tooltip="ScienceDirect'in yapay zeka tarafından oluşturulan Konu Sayfalarından izoelektrik noktalar hakkında daha fazla bilgi edinin"/>
              </a:rPr>
              <a:t>izoelektrik</a:t>
            </a:r>
            <a:r>
              <a:rPr lang="tr-TR" b="1" u="sng" dirty="0">
                <a:solidFill>
                  <a:schemeClr val="tx1"/>
                </a:solidFill>
                <a:latin typeface="Times New Roman" panose="02020603050405020304" pitchFamily="18" charset="0"/>
                <a:cs typeface="Times New Roman" panose="02020603050405020304" pitchFamily="18" charset="0"/>
                <a:hlinkClick r:id="rId2" tooltip="ScienceDirect'in yapay zeka tarafından oluşturulan Konu Sayfalarından izoelektrik noktalar hakkında daha fazla bilgi edinin"/>
              </a:rPr>
              <a:t> noktalarına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pI</a:t>
            </a:r>
            <a:r>
              <a:rPr lang="tr-TR" dirty="0">
                <a:latin typeface="Times New Roman" panose="02020603050405020304" pitchFamily="18" charset="0"/>
                <a:cs typeface="Times New Roman" panose="02020603050405020304" pitchFamily="18" charset="0"/>
              </a:rPr>
              <a:t>) dayanan yüksek çözünürlüklü bir IEF ile ayırt edilebilir. </a:t>
            </a:r>
            <a:r>
              <a:rPr lang="tr-TR" dirty="0" err="1">
                <a:latin typeface="Times New Roman" panose="02020603050405020304" pitchFamily="18" charset="0"/>
                <a:cs typeface="Times New Roman" panose="02020603050405020304" pitchFamily="18" charset="0"/>
              </a:rPr>
              <a:t>İzoelektrik</a:t>
            </a:r>
            <a:r>
              <a:rPr lang="tr-TR" dirty="0">
                <a:latin typeface="Times New Roman" panose="02020603050405020304" pitchFamily="18" charset="0"/>
                <a:cs typeface="Times New Roman" panose="02020603050405020304" pitchFamily="18" charset="0"/>
              </a:rPr>
              <a:t> nokta, net elektriksel yükün sıfır olduğu </a:t>
            </a:r>
            <a:r>
              <a:rPr lang="tr-TR" dirty="0" err="1">
                <a:latin typeface="Times New Roman" panose="02020603050405020304" pitchFamily="18" charset="0"/>
                <a:cs typeface="Times New Roman" panose="02020603050405020304" pitchFamily="18" charset="0"/>
              </a:rPr>
              <a:t>pH</a:t>
            </a:r>
            <a:r>
              <a:rPr lang="tr-TR" dirty="0">
                <a:latin typeface="Times New Roman" panose="02020603050405020304" pitchFamily="18" charset="0"/>
                <a:cs typeface="Times New Roman" panose="02020603050405020304" pitchFamily="18" charset="0"/>
              </a:rPr>
              <a:t> değeridir. Farklı hemoglobinler kesin sınırlı bantlar şeklinde konsantre olurlar. </a:t>
            </a:r>
            <a:endParaRPr lang="tr-TR" u="sng" dirty="0">
              <a:solidFill>
                <a:srgbClr val="FF0000"/>
              </a:solidFill>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Son derece düşük verim, manuel çalışma, </a:t>
            </a:r>
            <a:r>
              <a:rPr lang="tr-TR" dirty="0" err="1">
                <a:latin typeface="Times New Roman" panose="02020603050405020304" pitchFamily="18" charset="0"/>
                <a:cs typeface="Times New Roman" panose="02020603050405020304" pitchFamily="18" charset="0"/>
              </a:rPr>
              <a:t>kantitasyon</a:t>
            </a:r>
            <a:r>
              <a:rPr lang="tr-TR" dirty="0">
                <a:latin typeface="Times New Roman" panose="02020603050405020304" pitchFamily="18" charset="0"/>
                <a:cs typeface="Times New Roman" panose="02020603050405020304" pitchFamily="18" charset="0"/>
              </a:rPr>
              <a:t> eksikliği ve zayıf otomasyon</a:t>
            </a:r>
          </a:p>
          <a:p>
            <a:pPr marL="0" indent="0">
              <a:buNone/>
            </a:pPr>
            <a:endParaRPr lang="tr-TR" dirty="0"/>
          </a:p>
        </p:txBody>
      </p:sp>
      <p:sp>
        <p:nvSpPr>
          <p:cNvPr id="4" name="Yuvarlatılmış Dikdörtgen 3"/>
          <p:cNvSpPr/>
          <p:nvPr/>
        </p:nvSpPr>
        <p:spPr>
          <a:xfrm>
            <a:off x="7631722" y="940756"/>
            <a:ext cx="4308231" cy="19167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latin typeface="Times New Roman" panose="02020603050405020304" pitchFamily="18" charset="0"/>
                <a:cs typeface="Times New Roman" panose="02020603050405020304" pitchFamily="18" charset="0"/>
              </a:rPr>
              <a:t>Klasik jel tabanlı IEF  , </a:t>
            </a:r>
          </a:p>
          <a:p>
            <a:pPr algn="ctr"/>
            <a:r>
              <a:rPr lang="tr-TR" dirty="0" err="1">
                <a:latin typeface="Times New Roman" panose="02020603050405020304" pitchFamily="18" charset="0"/>
                <a:cs typeface="Times New Roman" panose="02020603050405020304" pitchFamily="18" charset="0"/>
              </a:rPr>
              <a:t>İmmobilize</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pH</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gradyanı</a:t>
            </a:r>
            <a:r>
              <a:rPr lang="tr-TR" dirty="0">
                <a:latin typeface="Times New Roman" panose="02020603050405020304" pitchFamily="18" charset="0"/>
                <a:cs typeface="Times New Roman" panose="02020603050405020304" pitchFamily="18" charset="0"/>
              </a:rPr>
              <a:t> (IPT) tabanlı IEF ve</a:t>
            </a:r>
          </a:p>
          <a:p>
            <a:pPr algn="ctr"/>
            <a:r>
              <a:rPr lang="tr-TR" dirty="0" err="1">
                <a:latin typeface="Times New Roman" panose="02020603050405020304" pitchFamily="18" charset="0"/>
                <a:cs typeface="Times New Roman" panose="02020603050405020304" pitchFamily="18" charset="0"/>
              </a:rPr>
              <a:t>Kapiler</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elektroforez</a:t>
            </a:r>
            <a:r>
              <a:rPr lang="tr-TR" dirty="0">
                <a:latin typeface="Times New Roman" panose="02020603050405020304" pitchFamily="18" charset="0"/>
                <a:cs typeface="Times New Roman" panose="02020603050405020304" pitchFamily="18" charset="0"/>
              </a:rPr>
              <a:t> (CE) tabanlı IEF</a:t>
            </a:r>
          </a:p>
        </p:txBody>
      </p:sp>
      <p:sp>
        <p:nvSpPr>
          <p:cNvPr id="6" name="Yuvarlatılmış Dikdörtgen 5"/>
          <p:cNvSpPr/>
          <p:nvPr/>
        </p:nvSpPr>
        <p:spPr>
          <a:xfrm>
            <a:off x="1168654" y="4324128"/>
            <a:ext cx="7290148" cy="1528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tr-TR" dirty="0">
                <a:latin typeface="Times New Roman" panose="02020603050405020304" pitchFamily="18" charset="0"/>
                <a:cs typeface="Times New Roman" panose="02020603050405020304" pitchFamily="18" charset="0"/>
              </a:rPr>
              <a:t>Aşırı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F'nin olduğu durumlarda, bu yöntem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S ve A'yı ve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D-</a:t>
            </a:r>
            <a:r>
              <a:rPr lang="tr-TR" dirty="0" err="1">
                <a:latin typeface="Times New Roman" panose="02020603050405020304" pitchFamily="18" charset="0"/>
                <a:cs typeface="Times New Roman" panose="02020603050405020304" pitchFamily="18" charset="0"/>
              </a:rPr>
              <a:t>Punjab'dan</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S'i</a:t>
            </a:r>
            <a:r>
              <a:rPr lang="tr-TR" dirty="0">
                <a:latin typeface="Times New Roman" panose="02020603050405020304" pitchFamily="18" charset="0"/>
                <a:cs typeface="Times New Roman" panose="02020603050405020304" pitchFamily="18" charset="0"/>
              </a:rPr>
              <a:t> kolayca ayırabilir. Ayrıca, </a:t>
            </a:r>
            <a:r>
              <a:rPr lang="tr-TR" dirty="0" err="1">
                <a:latin typeface="Times New Roman" panose="02020603050405020304" pitchFamily="18" charset="0"/>
                <a:cs typeface="Times New Roman" panose="02020603050405020304" pitchFamily="18" charset="0"/>
              </a:rPr>
              <a:t>IEF'nin</a:t>
            </a:r>
            <a:r>
              <a:rPr lang="tr-TR" dirty="0">
                <a:latin typeface="Times New Roman" panose="02020603050405020304" pitchFamily="18" charset="0"/>
                <a:cs typeface="Times New Roman" panose="02020603050405020304" pitchFamily="18" charset="0"/>
              </a:rPr>
              <a:t> iyi çözünürlüğüne dayanarak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C'yi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E'den,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O'yu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D'den ve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S'yi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G'den ayırmak da mümkündür. Hem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 hem de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kolayca ayırt edilebilir. </a:t>
            </a:r>
          </a:p>
        </p:txBody>
      </p:sp>
      <p:sp>
        <p:nvSpPr>
          <p:cNvPr id="7" name="Yuvarlatılmış Dikdörtgen 6"/>
          <p:cNvSpPr/>
          <p:nvPr/>
        </p:nvSpPr>
        <p:spPr>
          <a:xfrm>
            <a:off x="8794113" y="2977219"/>
            <a:ext cx="2945423" cy="287508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veya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 türleri dışındaki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varyasyonları olan "hızlı göç eden bantların"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Bart's</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H) ayrı bir yaklaşım kullanılarak doğrulanması</a:t>
            </a:r>
          </a:p>
          <a:p>
            <a:pPr algn="just"/>
            <a:endParaRPr lang="tr-TR" dirty="0">
              <a:latin typeface="Times New Roman" panose="02020603050405020304" pitchFamily="18" charset="0"/>
              <a:cs typeface="Times New Roman" panose="02020603050405020304" pitchFamily="18" charset="0"/>
            </a:endParaRPr>
          </a:p>
          <a:p>
            <a:pPr algn="ctr"/>
            <a:r>
              <a:rPr lang="tr-TR" b="1" dirty="0" err="1">
                <a:latin typeface="Times New Roman" panose="02020603050405020304" pitchFamily="18" charset="0"/>
                <a:cs typeface="Times New Roman" panose="02020603050405020304" pitchFamily="18" charset="0"/>
              </a:rPr>
              <a:t>Yenidoğan</a:t>
            </a:r>
            <a:r>
              <a:rPr lang="tr-TR" b="1" dirty="0">
                <a:latin typeface="Times New Roman" panose="02020603050405020304" pitchFamily="18" charset="0"/>
                <a:cs typeface="Times New Roman" panose="02020603050405020304" pitchFamily="18" charset="0"/>
              </a:rPr>
              <a:t> taramasında yararlı </a:t>
            </a:r>
          </a:p>
        </p:txBody>
      </p:sp>
    </p:spTree>
    <p:extLst>
      <p:ext uri="{BB962C8B-B14F-4D97-AF65-F5344CB8AC3E}">
        <p14:creationId xmlns:p14="http://schemas.microsoft.com/office/powerpoint/2010/main" val="41757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7"/>
          <p:cNvSpPr>
            <a:spLocks noGrp="1"/>
          </p:cNvSpPr>
          <p:nvPr>
            <p:ph type="title"/>
          </p:nvPr>
        </p:nvSpPr>
        <p:spPr>
          <a:xfrm>
            <a:off x="838200" y="365126"/>
            <a:ext cx="10515600" cy="804252"/>
          </a:xfrm>
        </p:spPr>
        <p:txBody>
          <a:bodyPr/>
          <a:lstStyle/>
          <a:p>
            <a:r>
              <a:rPr lang="tr-TR" b="1" dirty="0">
                <a:latin typeface="Times New Roman" panose="02020603050405020304" pitchFamily="18" charset="0"/>
                <a:cs typeface="Times New Roman" panose="02020603050405020304" pitchFamily="18" charset="0"/>
              </a:rPr>
              <a:t>Örnek</a:t>
            </a:r>
            <a:r>
              <a:rPr lang="tr-TR" dirty="0"/>
              <a:t> </a:t>
            </a:r>
          </a:p>
        </p:txBody>
      </p:sp>
      <p:pic>
        <p:nvPicPr>
          <p:cNvPr id="12" name="İçerik Yer Tutucusu 11"/>
          <p:cNvPicPr>
            <a:picLocks noGrp="1" noChangeAspect="1"/>
          </p:cNvPicPr>
          <p:nvPr>
            <p:ph sz="half" idx="1"/>
          </p:nvPr>
        </p:nvPicPr>
        <p:blipFill>
          <a:blip r:embed="rId2"/>
          <a:stretch>
            <a:fillRect/>
          </a:stretch>
        </p:blipFill>
        <p:spPr>
          <a:xfrm>
            <a:off x="1047756" y="1169378"/>
            <a:ext cx="4762488" cy="5007585"/>
          </a:xfrm>
          <a:prstGeom prst="rect">
            <a:avLst/>
          </a:prstGeom>
        </p:spPr>
      </p:pic>
      <p:sp>
        <p:nvSpPr>
          <p:cNvPr id="10" name="İçerik Yer Tutucusu 9"/>
          <p:cNvSpPr>
            <a:spLocks noGrp="1"/>
          </p:cNvSpPr>
          <p:nvPr>
            <p:ph sz="half" idx="2"/>
          </p:nvPr>
        </p:nvSpPr>
        <p:spPr>
          <a:xfrm>
            <a:off x="6525403" y="1427967"/>
            <a:ext cx="4447786" cy="4439434"/>
          </a:xfrm>
        </p:spPr>
        <p:txBody>
          <a:bodyPr>
            <a:normAutofit fontScale="92500" lnSpcReduction="10000"/>
          </a:bodyPr>
          <a:lstStyle/>
          <a:p>
            <a:r>
              <a:rPr lang="tr-TR" dirty="0">
                <a:latin typeface="Times New Roman" panose="02020603050405020304" pitchFamily="18" charset="0"/>
                <a:cs typeface="Times New Roman" panose="02020603050405020304" pitchFamily="18" charset="0"/>
              </a:rPr>
              <a:t>( A) %42,5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ve %2,1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A2 içeren beta -</a:t>
            </a:r>
            <a:r>
              <a:rPr lang="tr-TR" dirty="0" err="1">
                <a:latin typeface="Times New Roman" panose="02020603050405020304" pitchFamily="18" charset="0"/>
                <a:cs typeface="Times New Roman" panose="02020603050405020304" pitchFamily="18" charset="0"/>
              </a:rPr>
              <a:t>talasemi</a:t>
            </a:r>
            <a:r>
              <a:rPr lang="tr-TR" dirty="0">
                <a:latin typeface="Times New Roman" panose="02020603050405020304" pitchFamily="18" charset="0"/>
                <a:cs typeface="Times New Roman" panose="02020603050405020304" pitchFamily="18" charset="0"/>
              </a:rPr>
              <a:t> majör</a:t>
            </a:r>
          </a:p>
          <a:p>
            <a:r>
              <a:rPr lang="tr-TR" dirty="0">
                <a:latin typeface="Times New Roman" panose="02020603050405020304" pitchFamily="18" charset="0"/>
                <a:cs typeface="Times New Roman" panose="02020603050405020304" pitchFamily="18" charset="0"/>
              </a:rPr>
              <a:t> (B) %1,1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ve %25,4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E içeren beta- </a:t>
            </a:r>
            <a:r>
              <a:rPr lang="tr-TR" dirty="0" err="1">
                <a:latin typeface="Times New Roman" panose="02020603050405020304" pitchFamily="18" charset="0"/>
                <a:cs typeface="Times New Roman" panose="02020603050405020304" pitchFamily="18" charset="0"/>
              </a:rPr>
              <a:t>talasemi</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intermedia</a:t>
            </a:r>
            <a:endParaRPr lang="tr-TR" dirty="0">
              <a:latin typeface="Times New Roman" panose="02020603050405020304" pitchFamily="18" charset="0"/>
              <a:cs typeface="Times New Roman" panose="02020603050405020304" pitchFamily="18" charset="0"/>
            </a:endParaRPr>
          </a:p>
          <a:p>
            <a:r>
              <a:rPr lang="tr-TR" dirty="0">
                <a:latin typeface="Times New Roman" panose="02020603050405020304" pitchFamily="18" charset="0"/>
                <a:cs typeface="Times New Roman" panose="02020603050405020304" pitchFamily="18" charset="0"/>
              </a:rPr>
              <a:t> ( C ) %2,1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ve %5,8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A2 içeren beta-</a:t>
            </a:r>
            <a:r>
              <a:rPr lang="tr-TR" dirty="0" err="1">
                <a:latin typeface="Times New Roman" panose="02020603050405020304" pitchFamily="18" charset="0"/>
                <a:cs typeface="Times New Roman" panose="02020603050405020304" pitchFamily="18" charset="0"/>
              </a:rPr>
              <a:t>talasemi</a:t>
            </a:r>
            <a:r>
              <a:rPr lang="tr-TR" dirty="0">
                <a:latin typeface="Times New Roman" panose="02020603050405020304" pitchFamily="18" charset="0"/>
                <a:cs typeface="Times New Roman" panose="02020603050405020304" pitchFamily="18" charset="0"/>
              </a:rPr>
              <a:t> özelliği </a:t>
            </a:r>
          </a:p>
          <a:p>
            <a:r>
              <a:rPr lang="tr-TR" dirty="0">
                <a:latin typeface="Times New Roman" panose="02020603050405020304" pitchFamily="18" charset="0"/>
                <a:cs typeface="Times New Roman" panose="02020603050405020304" pitchFamily="18" charset="0"/>
              </a:rPr>
              <a:t>( D ) %23,3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H , %3,1 </a:t>
            </a:r>
            <a:r>
              <a:rPr lang="tr-TR" dirty="0" err="1">
                <a:latin typeface="Times New Roman" panose="02020603050405020304" pitchFamily="18" charset="0"/>
                <a:cs typeface="Times New Roman" panose="02020603050405020304" pitchFamily="18" charset="0"/>
              </a:rPr>
              <a:t>Bart</a:t>
            </a:r>
            <a:r>
              <a:rPr lang="tr-TR" dirty="0">
                <a:latin typeface="Times New Roman" panose="02020603050405020304" pitchFamily="18" charset="0"/>
                <a:cs typeface="Times New Roman" panose="02020603050405020304" pitchFamily="18" charset="0"/>
              </a:rPr>
              <a:t>, %1,7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A2 ve %0,6'dan az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CS içeren alfa-</a:t>
            </a:r>
            <a:r>
              <a:rPr lang="tr-TR" dirty="0" err="1">
                <a:latin typeface="Times New Roman" panose="02020603050405020304" pitchFamily="18" charset="0"/>
                <a:cs typeface="Times New Roman" panose="02020603050405020304" pitchFamily="18" charset="0"/>
              </a:rPr>
              <a:t>talasemi</a:t>
            </a:r>
            <a:r>
              <a:rPr lang="tr-TR" dirty="0">
                <a:latin typeface="Times New Roman" panose="02020603050405020304" pitchFamily="18" charset="0"/>
                <a:cs typeface="Times New Roman" panose="02020603050405020304" pitchFamily="18" charset="0"/>
              </a:rPr>
              <a:t> majör</a:t>
            </a:r>
          </a:p>
          <a:p>
            <a:r>
              <a:rPr lang="tr-TR" dirty="0">
                <a:latin typeface="Times New Roman" panose="02020603050405020304" pitchFamily="18" charset="0"/>
                <a:cs typeface="Times New Roman" panose="02020603050405020304" pitchFamily="18" charset="0"/>
              </a:rPr>
              <a:t>( E )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J varyantı ve </a:t>
            </a:r>
          </a:p>
          <a:p>
            <a:r>
              <a:rPr lang="tr-TR" dirty="0">
                <a:latin typeface="Times New Roman" panose="02020603050405020304" pitchFamily="18" charset="0"/>
                <a:cs typeface="Times New Roman" panose="02020603050405020304" pitchFamily="18" charset="0"/>
              </a:rPr>
              <a:t>( F )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Hekinan</a:t>
            </a:r>
            <a:r>
              <a:rPr lang="tr-TR" dirty="0">
                <a:latin typeface="Times New Roman" panose="02020603050405020304" pitchFamily="18" charset="0"/>
                <a:cs typeface="Times New Roman" panose="02020603050405020304" pitchFamily="18" charset="0"/>
              </a:rPr>
              <a:t> kan örnekleri için </a:t>
            </a:r>
            <a:r>
              <a:rPr lang="tr-TR" dirty="0" err="1">
                <a:latin typeface="Times New Roman" panose="02020603050405020304" pitchFamily="18" charset="0"/>
                <a:cs typeface="Times New Roman" panose="02020603050405020304" pitchFamily="18" charset="0"/>
              </a:rPr>
              <a:t>mIEF</a:t>
            </a:r>
            <a:r>
              <a:rPr lang="tr-TR" dirty="0">
                <a:latin typeface="Times New Roman" panose="02020603050405020304" pitchFamily="18" charset="0"/>
                <a:cs typeface="Times New Roman" panose="02020603050405020304" pitchFamily="18" charset="0"/>
              </a:rPr>
              <a:t> dizi çipinin </a:t>
            </a:r>
            <a:r>
              <a:rPr lang="tr-TR" dirty="0" err="1">
                <a:latin typeface="Times New Roman" panose="02020603050405020304" pitchFamily="18" charset="0"/>
                <a:cs typeface="Times New Roman" panose="02020603050405020304" pitchFamily="18" charset="0"/>
              </a:rPr>
              <a:t>pH</a:t>
            </a:r>
            <a:r>
              <a:rPr lang="tr-TR" dirty="0">
                <a:latin typeface="Times New Roman" panose="02020603050405020304" pitchFamily="18" charset="0"/>
                <a:cs typeface="Times New Roman" panose="02020603050405020304" pitchFamily="18" charset="0"/>
              </a:rPr>
              <a:t> 5,2-7,8 ​​</a:t>
            </a:r>
            <a:r>
              <a:rPr lang="tr-TR" dirty="0" err="1">
                <a:latin typeface="Times New Roman" panose="02020603050405020304" pitchFamily="18" charset="0"/>
                <a:cs typeface="Times New Roman" panose="02020603050405020304" pitchFamily="18" charset="0"/>
              </a:rPr>
              <a:t>mikrokolonunda</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türlerinin ve varyantlarının tipik </a:t>
            </a:r>
            <a:r>
              <a:rPr lang="tr-TR" dirty="0" err="1">
                <a:latin typeface="Times New Roman" panose="02020603050405020304" pitchFamily="18" charset="0"/>
                <a:cs typeface="Times New Roman" panose="02020603050405020304" pitchFamily="18" charset="0"/>
              </a:rPr>
              <a:t>elektroforegramları</a:t>
            </a:r>
            <a:r>
              <a:rPr lang="tr-TR" dirty="0">
                <a:latin typeface="Times New Roman" panose="02020603050405020304" pitchFamily="18" charset="0"/>
                <a:cs typeface="Times New Roman" panose="02020603050405020304" pitchFamily="18" charset="0"/>
              </a:rPr>
              <a:t>.</a:t>
            </a:r>
          </a:p>
        </p:txBody>
      </p:sp>
      <p:sp>
        <p:nvSpPr>
          <p:cNvPr id="14" name="Dikdörtgen 13"/>
          <p:cNvSpPr/>
          <p:nvPr/>
        </p:nvSpPr>
        <p:spPr>
          <a:xfrm>
            <a:off x="838200" y="6374423"/>
            <a:ext cx="10961077" cy="334108"/>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just"/>
            <a:r>
              <a:rPr lang="tr-TR" sz="900" dirty="0">
                <a:latin typeface="Times New Roman" panose="02020603050405020304" pitchFamily="18" charset="0"/>
                <a:cs typeface="Times New Roman" panose="02020603050405020304" pitchFamily="18" charset="0"/>
              </a:rPr>
              <a:t>G. </a:t>
            </a:r>
            <a:r>
              <a:rPr lang="tr-TR" sz="900" dirty="0" err="1">
                <a:latin typeface="Times New Roman" panose="02020603050405020304" pitchFamily="18" charset="0"/>
                <a:cs typeface="Times New Roman" panose="02020603050405020304" pitchFamily="18" charset="0"/>
              </a:rPr>
              <a:t>Zha</a:t>
            </a:r>
            <a:r>
              <a:rPr lang="tr-TR" sz="900" dirty="0">
                <a:latin typeface="Times New Roman" panose="02020603050405020304" pitchFamily="18" charset="0"/>
                <a:cs typeface="Times New Roman" panose="02020603050405020304" pitchFamily="18" charset="0"/>
              </a:rPr>
              <a:t>, X. </a:t>
            </a:r>
            <a:r>
              <a:rPr lang="tr-TR" sz="900" dirty="0" err="1">
                <a:latin typeface="Times New Roman" panose="02020603050405020304" pitchFamily="18" charset="0"/>
                <a:cs typeface="Times New Roman" panose="02020603050405020304" pitchFamily="18" charset="0"/>
              </a:rPr>
              <a:t>Xiao</a:t>
            </a:r>
            <a:r>
              <a:rPr lang="tr-TR" sz="900" dirty="0">
                <a:latin typeface="Times New Roman" panose="02020603050405020304" pitchFamily="18" charset="0"/>
                <a:cs typeface="Times New Roman" panose="02020603050405020304" pitchFamily="18" charset="0"/>
              </a:rPr>
              <a:t>, Y. </a:t>
            </a:r>
            <a:r>
              <a:rPr lang="tr-TR" sz="900" dirty="0" err="1">
                <a:latin typeface="Times New Roman" panose="02020603050405020304" pitchFamily="18" charset="0"/>
                <a:cs typeface="Times New Roman" panose="02020603050405020304" pitchFamily="18" charset="0"/>
              </a:rPr>
              <a:t>Tian</a:t>
            </a:r>
            <a:r>
              <a:rPr lang="tr-TR" sz="900" dirty="0">
                <a:latin typeface="Times New Roman" panose="02020603050405020304" pitchFamily="18" charset="0"/>
                <a:cs typeface="Times New Roman" panose="02020603050405020304" pitchFamily="18" charset="0"/>
              </a:rPr>
              <a:t>, H. </a:t>
            </a:r>
            <a:r>
              <a:rPr lang="tr-TR" sz="900" dirty="0" err="1">
                <a:latin typeface="Times New Roman" panose="02020603050405020304" pitchFamily="18" charset="0"/>
                <a:cs typeface="Times New Roman" panose="02020603050405020304" pitchFamily="18" charset="0"/>
              </a:rPr>
              <a:t>Zhu</a:t>
            </a:r>
            <a:r>
              <a:rPr lang="tr-TR" sz="900" dirty="0">
                <a:latin typeface="Times New Roman" panose="02020603050405020304" pitchFamily="18" charset="0"/>
                <a:cs typeface="Times New Roman" panose="02020603050405020304" pitchFamily="18" charset="0"/>
              </a:rPr>
              <a:t>, P. </a:t>
            </a:r>
            <a:r>
              <a:rPr lang="tr-TR" sz="900" dirty="0" err="1">
                <a:latin typeface="Times New Roman" panose="02020603050405020304" pitchFamily="18" charset="0"/>
                <a:cs typeface="Times New Roman" panose="02020603050405020304" pitchFamily="18" charset="0"/>
              </a:rPr>
              <a:t>Chen</a:t>
            </a:r>
            <a:r>
              <a:rPr lang="tr-TR" sz="900" dirty="0">
                <a:latin typeface="Times New Roman" panose="02020603050405020304" pitchFamily="18" charset="0"/>
                <a:cs typeface="Times New Roman" panose="02020603050405020304" pitchFamily="18" charset="0"/>
              </a:rPr>
              <a:t>, Q. </a:t>
            </a:r>
            <a:r>
              <a:rPr lang="tr-TR" sz="900" dirty="0" err="1">
                <a:latin typeface="Times New Roman" panose="02020603050405020304" pitchFamily="18" charset="0"/>
                <a:cs typeface="Times New Roman" panose="02020603050405020304" pitchFamily="18" charset="0"/>
              </a:rPr>
              <a:t>Zhang</a:t>
            </a:r>
            <a:r>
              <a:rPr lang="tr-TR" sz="900" dirty="0">
                <a:latin typeface="Times New Roman" panose="02020603050405020304" pitchFamily="18" charset="0"/>
                <a:cs typeface="Times New Roman" panose="02020603050405020304" pitchFamily="18" charset="0"/>
              </a:rPr>
              <a:t>, et al. An </a:t>
            </a:r>
            <a:r>
              <a:rPr lang="tr-TR" sz="900" dirty="0" err="1">
                <a:latin typeface="Times New Roman" panose="02020603050405020304" pitchFamily="18" charset="0"/>
                <a:cs typeface="Times New Roman" panose="02020603050405020304" pitchFamily="18" charset="0"/>
              </a:rPr>
              <a:t>efficient</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isoelectric</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focusing</a:t>
            </a:r>
            <a:r>
              <a:rPr lang="tr-TR" sz="900" dirty="0">
                <a:latin typeface="Times New Roman" panose="02020603050405020304" pitchFamily="18" charset="0"/>
                <a:cs typeface="Times New Roman" panose="02020603050405020304" pitchFamily="18" charset="0"/>
              </a:rPr>
              <a:t> of </a:t>
            </a:r>
            <a:r>
              <a:rPr lang="tr-TR" sz="900" dirty="0" err="1">
                <a:latin typeface="Times New Roman" panose="02020603050405020304" pitchFamily="18" charset="0"/>
                <a:cs typeface="Times New Roman" panose="02020603050405020304" pitchFamily="18" charset="0"/>
              </a:rPr>
              <a:t>microcolumn</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array</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chip</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for</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screening</a:t>
            </a:r>
            <a:r>
              <a:rPr lang="tr-TR" sz="900" dirty="0">
                <a:latin typeface="Times New Roman" panose="02020603050405020304" pitchFamily="18" charset="0"/>
                <a:cs typeface="Times New Roman" panose="02020603050405020304" pitchFamily="18" charset="0"/>
              </a:rPr>
              <a:t> of </a:t>
            </a:r>
            <a:r>
              <a:rPr lang="tr-TR" sz="900" dirty="0" err="1">
                <a:latin typeface="Times New Roman" panose="02020603050405020304" pitchFamily="18" charset="0"/>
                <a:cs typeface="Times New Roman" panose="02020603050405020304" pitchFamily="18" charset="0"/>
              </a:rPr>
              <a:t>adult</a:t>
            </a:r>
            <a:r>
              <a:rPr lang="tr-TR" sz="900" dirty="0">
                <a:latin typeface="Times New Roman" panose="02020603050405020304" pitchFamily="18" charset="0"/>
                <a:cs typeface="Times New Roman" panose="02020603050405020304" pitchFamily="18" charset="0"/>
              </a:rPr>
              <a:t> Beta-</a:t>
            </a:r>
            <a:r>
              <a:rPr lang="tr-TR" sz="900" dirty="0" err="1">
                <a:latin typeface="Times New Roman" panose="02020603050405020304" pitchFamily="18" charset="0"/>
                <a:cs typeface="Times New Roman" panose="02020603050405020304" pitchFamily="18" charset="0"/>
              </a:rPr>
              <a:t>Thalassemia</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Clin</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Chim</a:t>
            </a:r>
            <a:r>
              <a:rPr lang="tr-TR" sz="900" dirty="0">
                <a:latin typeface="Times New Roman" panose="02020603050405020304" pitchFamily="18" charset="0"/>
                <a:cs typeface="Times New Roman" panose="02020603050405020304" pitchFamily="18" charset="0"/>
              </a:rPr>
              <a:t> </a:t>
            </a:r>
            <a:r>
              <a:rPr lang="tr-TR" sz="900" dirty="0" err="1">
                <a:latin typeface="Times New Roman" panose="02020603050405020304" pitchFamily="18" charset="0"/>
                <a:cs typeface="Times New Roman" panose="02020603050405020304" pitchFamily="18" charset="0"/>
              </a:rPr>
              <a:t>Acta</a:t>
            </a:r>
            <a:r>
              <a:rPr lang="tr-TR" sz="900" dirty="0">
                <a:latin typeface="Times New Roman" panose="02020603050405020304" pitchFamily="18" charset="0"/>
                <a:cs typeface="Times New Roman" panose="02020603050405020304" pitchFamily="18" charset="0"/>
              </a:rPr>
              <a:t> [internet]., 538 (</a:t>
            </a:r>
            <a:r>
              <a:rPr lang="tr-TR" sz="900" dirty="0" err="1">
                <a:latin typeface="Times New Roman" panose="02020603050405020304" pitchFamily="18" charset="0"/>
                <a:cs typeface="Times New Roman" panose="02020603050405020304" pitchFamily="18" charset="0"/>
              </a:rPr>
              <a:t>September</a:t>
            </a:r>
            <a:r>
              <a:rPr lang="tr-TR" sz="900" dirty="0">
                <a:latin typeface="Times New Roman" panose="02020603050405020304" pitchFamily="18" charset="0"/>
                <a:cs typeface="Times New Roman" panose="02020603050405020304" pitchFamily="18" charset="0"/>
              </a:rPr>
              <a:t> 2022) (2023), </a:t>
            </a:r>
            <a:r>
              <a:rPr lang="tr-TR" sz="900" dirty="0" err="1">
                <a:latin typeface="Times New Roman" panose="02020603050405020304" pitchFamily="18" charset="0"/>
                <a:cs typeface="Times New Roman" panose="02020603050405020304" pitchFamily="18" charset="0"/>
              </a:rPr>
              <a:t>pp</a:t>
            </a:r>
            <a:r>
              <a:rPr lang="tr-TR" sz="900" dirty="0">
                <a:latin typeface="Times New Roman" panose="02020603050405020304" pitchFamily="18" charset="0"/>
                <a:cs typeface="Times New Roman" panose="02020603050405020304" pitchFamily="18" charset="0"/>
              </a:rPr>
              <a:t>. 124-130.</a:t>
            </a:r>
          </a:p>
        </p:txBody>
      </p:sp>
    </p:spTree>
    <p:extLst>
      <p:ext uri="{BB962C8B-B14F-4D97-AF65-F5344CB8AC3E}">
        <p14:creationId xmlns:p14="http://schemas.microsoft.com/office/powerpoint/2010/main" val="3635682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838200" y="553915"/>
            <a:ext cx="10515600" cy="1136773"/>
          </a:xfrm>
        </p:spPr>
        <p:txBody>
          <a:bodyPr>
            <a:normAutofit fontScale="90000"/>
          </a:bodyPr>
          <a:lstStyle/>
          <a:p>
            <a:r>
              <a:rPr lang="tr-TR" dirty="0"/>
              <a:t> </a:t>
            </a:r>
            <a:r>
              <a:rPr lang="tr-TR" b="1" dirty="0">
                <a:latin typeface="Times New Roman" panose="02020603050405020304" pitchFamily="18" charset="0"/>
                <a:cs typeface="Times New Roman" panose="02020603050405020304" pitchFamily="18" charset="0"/>
              </a:rPr>
              <a:t>Kılcal bölge </a:t>
            </a:r>
            <a:r>
              <a:rPr lang="tr-TR" b="1" dirty="0" err="1">
                <a:latin typeface="Times New Roman" panose="02020603050405020304" pitchFamily="18" charset="0"/>
                <a:cs typeface="Times New Roman" panose="02020603050405020304" pitchFamily="18" charset="0"/>
              </a:rPr>
              <a:t>elektroforezi</a:t>
            </a:r>
            <a:r>
              <a:rPr lang="tr-TR" b="1" dirty="0">
                <a:latin typeface="Times New Roman" panose="02020603050405020304" pitchFamily="18" charset="0"/>
                <a:cs typeface="Times New Roman" panose="02020603050405020304" pitchFamily="18" charset="0"/>
              </a:rPr>
              <a:t> (CZE)</a:t>
            </a:r>
            <a:br>
              <a:rPr lang="tr-TR" dirty="0"/>
            </a:br>
            <a:endParaRPr lang="tr-TR" dirty="0"/>
          </a:p>
        </p:txBody>
      </p:sp>
      <p:sp>
        <p:nvSpPr>
          <p:cNvPr id="6" name="İçerik Yer Tutucusu 5"/>
          <p:cNvSpPr>
            <a:spLocks noGrp="1"/>
          </p:cNvSpPr>
          <p:nvPr>
            <p:ph idx="1"/>
          </p:nvPr>
        </p:nvSpPr>
        <p:spPr>
          <a:xfrm>
            <a:off x="1295400" y="1665962"/>
            <a:ext cx="9601200" cy="4515031"/>
          </a:xfrm>
        </p:spPr>
        <p:txBody>
          <a:bodyPr>
            <a:normAutofit/>
          </a:bodyPr>
          <a:lstStyle/>
          <a:p>
            <a:pPr algn="just"/>
            <a:r>
              <a:rPr lang="tr-TR" sz="2300" dirty="0">
                <a:latin typeface="Times New Roman" panose="02020603050405020304" pitchFamily="18" charset="0"/>
                <a:cs typeface="Times New Roman" panose="02020603050405020304" pitchFamily="18" charset="0"/>
              </a:rPr>
              <a:t>415 </a:t>
            </a:r>
            <a:r>
              <a:rPr lang="tr-TR" sz="2300" dirty="0" err="1">
                <a:latin typeface="Times New Roman" panose="02020603050405020304" pitchFamily="18" charset="0"/>
                <a:cs typeface="Times New Roman" panose="02020603050405020304" pitchFamily="18" charset="0"/>
              </a:rPr>
              <a:t>nm'de</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spektrofotometrik</a:t>
            </a:r>
            <a:r>
              <a:rPr lang="tr-TR" sz="2300" dirty="0">
                <a:latin typeface="Times New Roman" panose="02020603050405020304" pitchFamily="18" charset="0"/>
                <a:cs typeface="Times New Roman" panose="02020603050405020304" pitchFamily="18" charset="0"/>
              </a:rPr>
              <a:t> algılama kullanarak CZE, çeşitli </a:t>
            </a:r>
            <a:r>
              <a:rPr lang="tr-TR" sz="2300" dirty="0" err="1">
                <a:latin typeface="Times New Roman" panose="02020603050405020304" pitchFamily="18" charset="0"/>
                <a:cs typeface="Times New Roman" panose="02020603050405020304" pitchFamily="18" charset="0"/>
              </a:rPr>
              <a:t>Hb'leri</a:t>
            </a:r>
            <a:r>
              <a:rPr lang="tr-TR" sz="2300" dirty="0">
                <a:latin typeface="Times New Roman" panose="02020603050405020304" pitchFamily="18" charset="0"/>
                <a:cs typeface="Times New Roman" panose="02020603050405020304" pitchFamily="18" charset="0"/>
              </a:rPr>
              <a:t> göç veya </a:t>
            </a:r>
            <a:r>
              <a:rPr lang="tr-TR" sz="2300" dirty="0" err="1">
                <a:latin typeface="Times New Roman" panose="02020603050405020304" pitchFamily="18" charset="0"/>
                <a:cs typeface="Times New Roman" panose="02020603050405020304" pitchFamily="18" charset="0"/>
              </a:rPr>
              <a:t>elüsyon</a:t>
            </a:r>
            <a:r>
              <a:rPr lang="tr-TR" sz="2300" dirty="0">
                <a:latin typeface="Times New Roman" panose="02020603050405020304" pitchFamily="18" charset="0"/>
                <a:cs typeface="Times New Roman" panose="02020603050405020304" pitchFamily="18" charset="0"/>
              </a:rPr>
              <a:t> farklılıklarına göre tanımlayabilir . Proteinler, </a:t>
            </a:r>
            <a:r>
              <a:rPr lang="tr-TR" sz="2300" dirty="0" err="1">
                <a:latin typeface="Times New Roman" panose="02020603050405020304" pitchFamily="18" charset="0"/>
                <a:cs typeface="Times New Roman" panose="02020603050405020304" pitchFamily="18" charset="0"/>
              </a:rPr>
              <a:t>pI</a:t>
            </a:r>
            <a:r>
              <a:rPr lang="tr-TR" sz="2300" dirty="0">
                <a:latin typeface="Times New Roman" panose="02020603050405020304" pitchFamily="18" charset="0"/>
                <a:cs typeface="Times New Roman" panose="02020603050405020304" pitchFamily="18" charset="0"/>
              </a:rPr>
              <a:t>, tampon </a:t>
            </a:r>
            <a:r>
              <a:rPr lang="tr-TR" sz="2300" dirty="0" err="1">
                <a:latin typeface="Times New Roman" panose="02020603050405020304" pitchFamily="18" charset="0"/>
                <a:cs typeface="Times New Roman" panose="02020603050405020304" pitchFamily="18" charset="0"/>
              </a:rPr>
              <a:t>pH</a:t>
            </a:r>
            <a:r>
              <a:rPr lang="tr-TR" sz="2300" dirty="0">
                <a:latin typeface="Times New Roman" panose="02020603050405020304" pitchFamily="18" charset="0"/>
                <a:cs typeface="Times New Roman" panose="02020603050405020304" pitchFamily="18" charset="0"/>
              </a:rPr>
              <a:t> ve </a:t>
            </a:r>
            <a:r>
              <a:rPr lang="tr-TR" sz="2300" dirty="0" err="1">
                <a:latin typeface="Times New Roman" panose="02020603050405020304" pitchFamily="18" charset="0"/>
                <a:cs typeface="Times New Roman" panose="02020603050405020304" pitchFamily="18" charset="0"/>
              </a:rPr>
              <a:t>endosmotik</a:t>
            </a:r>
            <a:r>
              <a:rPr lang="tr-TR" sz="2300" dirty="0">
                <a:latin typeface="Times New Roman" panose="02020603050405020304" pitchFamily="18" charset="0"/>
                <a:cs typeface="Times New Roman" panose="02020603050405020304" pitchFamily="18" charset="0"/>
              </a:rPr>
              <a:t> akışa göre ayrılır. </a:t>
            </a:r>
          </a:p>
          <a:p>
            <a:pPr algn="just"/>
            <a:r>
              <a:rPr lang="tr-TR" sz="2300" dirty="0">
                <a:latin typeface="Times New Roman" panose="02020603050405020304" pitchFamily="18" charset="0"/>
                <a:cs typeface="Times New Roman" panose="02020603050405020304" pitchFamily="18" charset="0"/>
              </a:rPr>
              <a:t>CZE,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C'nin mevcut olduğu durumlar hariç, diğer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türlerinin varlığında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A</a:t>
            </a:r>
            <a:r>
              <a:rPr lang="tr-TR" sz="2300" baseline="-25000" dirty="0">
                <a:latin typeface="Times New Roman" panose="02020603050405020304" pitchFamily="18" charset="0"/>
                <a:cs typeface="Times New Roman" panose="02020603050405020304" pitchFamily="18" charset="0"/>
              </a:rPr>
              <a:t>2</a:t>
            </a:r>
            <a:r>
              <a:rPr lang="tr-TR" sz="2300" dirty="0">
                <a:latin typeface="Times New Roman" panose="02020603050405020304" pitchFamily="18" charset="0"/>
                <a:cs typeface="Times New Roman" panose="02020603050405020304" pitchFamily="18" charset="0"/>
              </a:rPr>
              <a:t> ‘</a:t>
            </a:r>
            <a:r>
              <a:rPr lang="tr-TR" sz="2300" baseline="-25000" dirty="0" err="1">
                <a:latin typeface="Times New Roman" panose="02020603050405020304" pitchFamily="18" charset="0"/>
                <a:cs typeface="Times New Roman" panose="02020603050405020304" pitchFamily="18" charset="0"/>
              </a:rPr>
              <a:t>yi</a:t>
            </a:r>
            <a:r>
              <a:rPr lang="tr-TR" sz="2300" dirty="0">
                <a:latin typeface="Times New Roman" panose="02020603050405020304" pitchFamily="18" charset="0"/>
                <a:cs typeface="Times New Roman" panose="02020603050405020304" pitchFamily="18" charset="0"/>
              </a:rPr>
              <a:t> ölçmede </a:t>
            </a:r>
            <a:r>
              <a:rPr lang="tr-TR" sz="2300" dirty="0" err="1">
                <a:latin typeface="Times New Roman" panose="02020603050405020304" pitchFamily="18" charset="0"/>
                <a:cs typeface="Times New Roman" panose="02020603050405020304" pitchFamily="18" charset="0"/>
              </a:rPr>
              <a:t>HPLC'den</a:t>
            </a:r>
            <a:r>
              <a:rPr lang="tr-TR" sz="2300" dirty="0">
                <a:latin typeface="Times New Roman" panose="02020603050405020304" pitchFamily="18" charset="0"/>
                <a:cs typeface="Times New Roman" panose="02020603050405020304" pitchFamily="18" charset="0"/>
              </a:rPr>
              <a:t> üstündür. </a:t>
            </a:r>
            <a:r>
              <a:rPr lang="tr-TR" sz="2300" dirty="0" err="1">
                <a:latin typeface="Times New Roman" panose="02020603050405020304" pitchFamily="18" charset="0"/>
                <a:cs typeface="Times New Roman" panose="02020603050405020304" pitchFamily="18" charset="0"/>
              </a:rPr>
              <a:t>Yenidoğan</a:t>
            </a:r>
            <a:r>
              <a:rPr lang="tr-TR" sz="2300" dirty="0">
                <a:latin typeface="Times New Roman" panose="02020603050405020304" pitchFamily="18" charset="0"/>
                <a:cs typeface="Times New Roman" panose="02020603050405020304" pitchFamily="18" charset="0"/>
              </a:rPr>
              <a:t> taramasında kullanılabilir</a:t>
            </a:r>
          </a:p>
          <a:p>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E ve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A2'yi ayırır ve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S’den  etkilenmez, bu da </a:t>
            </a:r>
            <a:r>
              <a:rPr lang="tr-TR" sz="2300" dirty="0" err="1">
                <a:latin typeface="Times New Roman" panose="02020603050405020304" pitchFamily="18" charset="0"/>
                <a:cs typeface="Times New Roman" panose="02020603050405020304" pitchFamily="18" charset="0"/>
              </a:rPr>
              <a:t>HPLC'nin</a:t>
            </a:r>
            <a:r>
              <a:rPr lang="tr-TR" sz="2300" dirty="0">
                <a:latin typeface="Times New Roman" panose="02020603050405020304" pitchFamily="18" charset="0"/>
                <a:cs typeface="Times New Roman" panose="02020603050405020304" pitchFamily="18" charset="0"/>
              </a:rPr>
              <a:t> aksine her ikisinin de doğru bir şekilde ölçülmesini sağlar.</a:t>
            </a:r>
          </a:p>
          <a:p>
            <a:endParaRPr lang="tr-TR" dirty="0">
              <a:latin typeface="Times New Roman" panose="02020603050405020304" pitchFamily="18" charset="0"/>
              <a:cs typeface="Times New Roman" panose="02020603050405020304" pitchFamily="18" charset="0"/>
            </a:endParaRPr>
          </a:p>
        </p:txBody>
      </p:sp>
      <p:sp>
        <p:nvSpPr>
          <p:cNvPr id="2" name="Dikdörtgen 1"/>
          <p:cNvSpPr/>
          <p:nvPr/>
        </p:nvSpPr>
        <p:spPr>
          <a:xfrm>
            <a:off x="2906039" y="5039354"/>
            <a:ext cx="6338170" cy="109069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solidFill>
                  <a:schemeClr val="tx1"/>
                </a:solidFill>
                <a:latin typeface="Times New Roman" panose="02020603050405020304" pitchFamily="18" charset="0"/>
                <a:cs typeface="Times New Roman" panose="02020603050405020304" pitchFamily="18" charset="0"/>
              </a:rPr>
              <a:t>Dezavantajı</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S'nin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D'den tam olarak ayrılamaması</a:t>
            </a:r>
            <a:endParaRPr lang="tr-TR" sz="2400" dirty="0"/>
          </a:p>
        </p:txBody>
      </p:sp>
      <p:sp>
        <p:nvSpPr>
          <p:cNvPr id="3" name="5-Nokta Yıldız 2"/>
          <p:cNvSpPr/>
          <p:nvPr/>
        </p:nvSpPr>
        <p:spPr>
          <a:xfrm>
            <a:off x="8694690" y="4718435"/>
            <a:ext cx="1099038" cy="641838"/>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86669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latin typeface="Times New Roman" panose="02020603050405020304" pitchFamily="18" charset="0"/>
                <a:cs typeface="Times New Roman" panose="02020603050405020304" pitchFamily="18" charset="0"/>
              </a:rPr>
              <a:t>Elektroforez</a:t>
            </a:r>
            <a:endParaRPr lang="tr-TR" dirty="0"/>
          </a:p>
        </p:txBody>
      </p:sp>
      <p:sp>
        <p:nvSpPr>
          <p:cNvPr id="3" name="İçerik Yer Tutucusu 2"/>
          <p:cNvSpPr>
            <a:spLocks noGrp="1"/>
          </p:cNvSpPr>
          <p:nvPr>
            <p:ph idx="1"/>
          </p:nvPr>
        </p:nvSpPr>
        <p:spPr/>
        <p:txBody>
          <a:bodyPr>
            <a:normAutofit/>
          </a:bodyPr>
          <a:lstStyle/>
          <a:p>
            <a:pPr algn="just"/>
            <a:r>
              <a:rPr lang="tr-TR" sz="2400" dirty="0">
                <a:latin typeface="Times New Roman" panose="02020603050405020304" pitchFamily="18" charset="0"/>
                <a:cs typeface="Times New Roman" panose="02020603050405020304" pitchFamily="18" charset="0"/>
              </a:rPr>
              <a:t>Uzaysal olarak düzgün bir</a:t>
            </a:r>
            <a:r>
              <a:rPr lang="tr-TR" sz="2400" b="1" dirty="0">
                <a:latin typeface="Times New Roman" panose="02020603050405020304" pitchFamily="18" charset="0"/>
                <a:cs typeface="Times New Roman" panose="02020603050405020304" pitchFamily="18" charset="0"/>
              </a:rPr>
              <a:t> </a:t>
            </a:r>
            <a:r>
              <a:rPr lang="tr-TR" sz="2400" b="1" u="sng" dirty="0">
                <a:latin typeface="Times New Roman" panose="02020603050405020304" pitchFamily="18" charset="0"/>
                <a:cs typeface="Times New Roman" panose="02020603050405020304" pitchFamily="18" charset="0"/>
              </a:rPr>
              <a:t>elektrik alanının</a:t>
            </a:r>
            <a:r>
              <a:rPr lang="tr-TR" sz="2400" dirty="0">
                <a:latin typeface="Times New Roman" panose="02020603050405020304" pitchFamily="18" charset="0"/>
                <a:cs typeface="Times New Roman" panose="02020603050405020304" pitchFamily="18" charset="0"/>
              </a:rPr>
              <a:t> etkisi altında, </a:t>
            </a:r>
            <a:r>
              <a:rPr lang="tr-TR" sz="2400" b="1" u="sng" dirty="0">
                <a:latin typeface="Times New Roman" panose="02020603050405020304" pitchFamily="18" charset="0"/>
                <a:cs typeface="Times New Roman" panose="02020603050405020304" pitchFamily="18" charset="0"/>
              </a:rPr>
              <a:t>yükl</a:t>
            </a:r>
            <a:r>
              <a:rPr lang="tr-TR" sz="2400" b="1" dirty="0">
                <a:latin typeface="Times New Roman" panose="02020603050405020304" pitchFamily="18" charset="0"/>
                <a:cs typeface="Times New Roman" panose="02020603050405020304" pitchFamily="18" charset="0"/>
              </a:rPr>
              <a:t>ü </a:t>
            </a:r>
            <a:r>
              <a:rPr lang="tr-TR" sz="2400" dirty="0">
                <a:latin typeface="Times New Roman" panose="02020603050405020304" pitchFamily="18" charset="0"/>
                <a:cs typeface="Times New Roman" panose="02020603050405020304" pitchFamily="18" charset="0"/>
              </a:rPr>
              <a:t>dağılmış parçacıkların  veya </a:t>
            </a:r>
            <a:r>
              <a:rPr lang="tr-TR" sz="2400" b="1" u="sng" dirty="0">
                <a:latin typeface="Times New Roman" panose="02020603050405020304" pitchFamily="18" charset="0"/>
                <a:cs typeface="Times New Roman" panose="02020603050405020304" pitchFamily="18" charset="0"/>
              </a:rPr>
              <a:t>çözünmüş yüklü moleküllerin</a:t>
            </a:r>
            <a:r>
              <a:rPr lang="tr-TR" sz="2400" dirty="0">
                <a:latin typeface="Times New Roman" panose="02020603050405020304" pitchFamily="18" charset="0"/>
                <a:cs typeface="Times New Roman" panose="02020603050405020304" pitchFamily="18" charset="0"/>
              </a:rPr>
              <a:t> bir sıvıya göre hareketidir.</a:t>
            </a:r>
          </a:p>
          <a:p>
            <a:pPr marL="0" indent="0" algn="just">
              <a:buNone/>
            </a:pPr>
            <a:r>
              <a:rPr lang="tr-T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608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38200" y="365125"/>
            <a:ext cx="10515600" cy="883383"/>
          </a:xfrm>
        </p:spPr>
        <p:txBody>
          <a:bodyPr/>
          <a:lstStyle/>
          <a:p>
            <a:r>
              <a:rPr lang="tr-TR" b="1" dirty="0">
                <a:latin typeface="Times New Roman" panose="02020603050405020304" pitchFamily="18" charset="0"/>
                <a:cs typeface="Times New Roman" panose="02020603050405020304" pitchFamily="18" charset="0"/>
              </a:rPr>
              <a:t>Kılcal bölge </a:t>
            </a:r>
            <a:r>
              <a:rPr lang="tr-TR" b="1" dirty="0" err="1">
                <a:latin typeface="Times New Roman" panose="02020603050405020304" pitchFamily="18" charset="0"/>
                <a:cs typeface="Times New Roman" panose="02020603050405020304" pitchFamily="18" charset="0"/>
              </a:rPr>
              <a:t>elektroforezi</a:t>
            </a:r>
            <a:endParaRPr lang="tr-TR" dirty="0"/>
          </a:p>
        </p:txBody>
      </p:sp>
      <p:pic>
        <p:nvPicPr>
          <p:cNvPr id="7" name="İçerik Yer Tutucusu 6"/>
          <p:cNvPicPr>
            <a:picLocks noGrp="1" noChangeAspect="1"/>
          </p:cNvPicPr>
          <p:nvPr>
            <p:ph sz="half" idx="1"/>
          </p:nvPr>
        </p:nvPicPr>
        <p:blipFill>
          <a:blip r:embed="rId2"/>
          <a:stretch>
            <a:fillRect/>
          </a:stretch>
        </p:blipFill>
        <p:spPr>
          <a:xfrm>
            <a:off x="838200" y="1375630"/>
            <a:ext cx="5181600" cy="4630533"/>
          </a:xfrm>
          <a:prstGeom prst="rect">
            <a:avLst/>
          </a:prstGeom>
        </p:spPr>
      </p:pic>
      <p:sp>
        <p:nvSpPr>
          <p:cNvPr id="6" name="İçerik Yer Tutucusu 5"/>
          <p:cNvSpPr>
            <a:spLocks noGrp="1"/>
          </p:cNvSpPr>
          <p:nvPr>
            <p:ph sz="half" idx="2"/>
          </p:nvPr>
        </p:nvSpPr>
        <p:spPr>
          <a:xfrm>
            <a:off x="6019800" y="1453019"/>
            <a:ext cx="5594838" cy="4723944"/>
          </a:xfrm>
        </p:spPr>
        <p:txBody>
          <a:bodyPr>
            <a:normAutofit/>
          </a:bodyPr>
          <a:lstStyle/>
          <a:p>
            <a:pPr>
              <a:lnSpc>
                <a:spcPct val="150000"/>
              </a:lnSpc>
              <a:spcBef>
                <a:spcPts val="0"/>
              </a:spcBef>
            </a:pPr>
            <a:r>
              <a:rPr lang="tr-TR" sz="2300" dirty="0">
                <a:latin typeface="Times New Roman" panose="02020603050405020304" pitchFamily="18" charset="0"/>
                <a:cs typeface="Times New Roman" panose="02020603050405020304" pitchFamily="18" charset="0"/>
              </a:rPr>
              <a:t>( </a:t>
            </a:r>
            <a:r>
              <a:rPr lang="tr-TR" sz="2300" b="1" dirty="0">
                <a:latin typeface="Times New Roman" panose="02020603050405020304" pitchFamily="18" charset="0"/>
                <a:cs typeface="Times New Roman" panose="02020603050405020304" pitchFamily="18" charset="0"/>
              </a:rPr>
              <a:t>A </a:t>
            </a:r>
            <a:r>
              <a:rPr lang="tr-TR" sz="2300" dirty="0">
                <a:latin typeface="Times New Roman" panose="02020603050405020304" pitchFamily="18" charset="0"/>
                <a:cs typeface="Times New Roman" panose="02020603050405020304" pitchFamily="18" charset="0"/>
              </a:rPr>
              <a:t>)çift </a:t>
            </a:r>
            <a:r>
              <a:rPr lang="tr-TR" sz="2300" b="1" u="sng" dirty="0" err="1">
                <a:latin typeface="Times New Roman" panose="02020603050405020304" pitchFamily="18" charset="0"/>
                <a:cs typeface="Times New Roman" panose="02020603050405020304" pitchFamily="18" charset="0"/>
              </a:rPr>
              <a:t>heterozigot</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S/HB D-</a:t>
            </a:r>
            <a:r>
              <a:rPr lang="tr-TR" sz="2300" dirty="0" err="1">
                <a:latin typeface="Times New Roman" panose="02020603050405020304" pitchFamily="18" charset="0"/>
                <a:cs typeface="Times New Roman" panose="02020603050405020304" pitchFamily="18" charset="0"/>
              </a:rPr>
              <a:t>Punjab</a:t>
            </a:r>
            <a:r>
              <a:rPr lang="tr-TR" sz="2300" dirty="0">
                <a:latin typeface="Times New Roman" panose="02020603050405020304" pitchFamily="18" charset="0"/>
                <a:cs typeface="Times New Roman" panose="02020603050405020304" pitchFamily="18" charset="0"/>
              </a:rPr>
              <a:t>;</a:t>
            </a:r>
          </a:p>
          <a:p>
            <a:pPr>
              <a:lnSpc>
                <a:spcPct val="150000"/>
              </a:lnSpc>
              <a:spcBef>
                <a:spcPts val="0"/>
              </a:spcBef>
            </a:pPr>
            <a:r>
              <a:rPr lang="tr-TR" sz="2300" dirty="0">
                <a:latin typeface="Times New Roman" panose="02020603050405020304" pitchFamily="18" charset="0"/>
                <a:cs typeface="Times New Roman" panose="02020603050405020304" pitchFamily="18" charset="0"/>
              </a:rPr>
              <a:t>( </a:t>
            </a:r>
            <a:r>
              <a:rPr lang="tr-TR" sz="2300" b="1" dirty="0">
                <a:latin typeface="Times New Roman" panose="02020603050405020304" pitchFamily="18" charset="0"/>
                <a:cs typeface="Times New Roman" panose="02020603050405020304" pitchFamily="18" charset="0"/>
              </a:rPr>
              <a:t>B </a:t>
            </a:r>
            <a:r>
              <a:rPr lang="tr-TR" sz="2300" dirty="0">
                <a:latin typeface="Times New Roman" panose="02020603050405020304" pitchFamily="18" charset="0"/>
                <a:cs typeface="Times New Roman" panose="02020603050405020304" pitchFamily="18" charset="0"/>
              </a:rPr>
              <a:t>) </a:t>
            </a:r>
            <a:r>
              <a:rPr lang="tr-TR" sz="2300" b="1" u="sng" dirty="0" err="1">
                <a:latin typeface="Times New Roman" panose="02020603050405020304" pitchFamily="18" charset="0"/>
                <a:cs typeface="Times New Roman" panose="02020603050405020304" pitchFamily="18" charset="0"/>
              </a:rPr>
              <a:t>Fetal</a:t>
            </a:r>
            <a:r>
              <a:rPr lang="tr-TR" sz="2300" b="1" u="sng" dirty="0">
                <a:latin typeface="Times New Roman" panose="02020603050405020304" pitchFamily="18" charset="0"/>
                <a:cs typeface="Times New Roman" panose="02020603050405020304" pitchFamily="18" charset="0"/>
              </a:rPr>
              <a:t> </a:t>
            </a:r>
            <a:r>
              <a:rPr lang="tr-TR" sz="2300" b="1" u="sng" dirty="0" err="1">
                <a:latin typeface="Times New Roman" panose="02020603050405020304" pitchFamily="18" charset="0"/>
                <a:cs typeface="Times New Roman" panose="02020603050405020304" pitchFamily="18" charset="0"/>
              </a:rPr>
              <a:t>Hb’nin</a:t>
            </a:r>
            <a:r>
              <a:rPr lang="tr-TR" sz="2300" b="1" u="sng" dirty="0">
                <a:latin typeface="Times New Roman" panose="02020603050405020304" pitchFamily="18" charset="0"/>
                <a:cs typeface="Times New Roman" panose="02020603050405020304" pitchFamily="18" charset="0"/>
              </a:rPr>
              <a:t> </a:t>
            </a:r>
            <a:r>
              <a:rPr lang="tr-TR" sz="2300" b="1" u="sng" dirty="0" err="1">
                <a:latin typeface="Times New Roman" panose="02020603050405020304" pitchFamily="18" charset="0"/>
                <a:cs typeface="Times New Roman" panose="02020603050405020304" pitchFamily="18" charset="0"/>
              </a:rPr>
              <a:t>homozigot</a:t>
            </a:r>
            <a:r>
              <a:rPr lang="tr-TR" sz="2300" dirty="0">
                <a:latin typeface="Times New Roman" panose="02020603050405020304" pitchFamily="18" charset="0"/>
                <a:cs typeface="Times New Roman" panose="02020603050405020304" pitchFamily="18" charset="0"/>
              </a:rPr>
              <a:t>     kalıtımsal kalıcılığı</a:t>
            </a:r>
          </a:p>
          <a:p>
            <a:pPr>
              <a:lnSpc>
                <a:spcPct val="150000"/>
              </a:lnSpc>
              <a:spcBef>
                <a:spcPts val="0"/>
              </a:spcBef>
            </a:pPr>
            <a:r>
              <a:rPr lang="tr-TR" sz="2300" dirty="0">
                <a:latin typeface="Times New Roman" panose="02020603050405020304" pitchFamily="18" charset="0"/>
                <a:cs typeface="Times New Roman" panose="02020603050405020304" pitchFamily="18" charset="0"/>
              </a:rPr>
              <a:t>(</a:t>
            </a:r>
            <a:r>
              <a:rPr lang="tr-TR" sz="2300" b="1" dirty="0">
                <a:latin typeface="Times New Roman" panose="02020603050405020304" pitchFamily="18" charset="0"/>
                <a:cs typeface="Times New Roman" panose="02020603050405020304" pitchFamily="18" charset="0"/>
              </a:rPr>
              <a:t> C</a:t>
            </a:r>
            <a:r>
              <a:rPr lang="tr-TR" sz="2300" dirty="0">
                <a:latin typeface="Times New Roman" panose="02020603050405020304" pitchFamily="18" charset="0"/>
                <a:cs typeface="Times New Roman" panose="02020603050405020304" pitchFamily="18" charset="0"/>
              </a:rPr>
              <a:t> )</a:t>
            </a:r>
            <a:r>
              <a:rPr lang="tr-TR" sz="2300" b="1" dirty="0" err="1">
                <a:latin typeface="Times New Roman" panose="02020603050405020304" pitchFamily="18" charset="0"/>
                <a:cs typeface="Times New Roman" panose="02020603050405020304" pitchFamily="18" charset="0"/>
              </a:rPr>
              <a:t>Hb</a:t>
            </a:r>
            <a:r>
              <a:rPr lang="tr-TR" sz="2300" b="1" dirty="0">
                <a:latin typeface="Times New Roman" panose="02020603050405020304" pitchFamily="18" charset="0"/>
                <a:cs typeface="Times New Roman" panose="02020603050405020304" pitchFamily="18" charset="0"/>
              </a:rPr>
              <a:t> </a:t>
            </a:r>
            <a:r>
              <a:rPr lang="tr-TR" sz="2300" b="1" dirty="0" err="1">
                <a:latin typeface="Times New Roman" panose="02020603050405020304" pitchFamily="18" charset="0"/>
                <a:cs typeface="Times New Roman" panose="02020603050405020304" pitchFamily="18" charset="0"/>
              </a:rPr>
              <a:t>Hope</a:t>
            </a:r>
            <a:r>
              <a:rPr lang="tr-TR" sz="2300" dirty="0">
                <a:latin typeface="Times New Roman" panose="02020603050405020304" pitchFamily="18" charset="0"/>
                <a:cs typeface="Times New Roman" panose="02020603050405020304" pitchFamily="18" charset="0"/>
              </a:rPr>
              <a:t>;</a:t>
            </a:r>
          </a:p>
          <a:p>
            <a:pPr>
              <a:lnSpc>
                <a:spcPct val="150000"/>
              </a:lnSpc>
              <a:spcBef>
                <a:spcPts val="0"/>
              </a:spcBef>
            </a:pPr>
            <a:r>
              <a:rPr lang="tr-TR" sz="2300" dirty="0">
                <a:latin typeface="Times New Roman" panose="02020603050405020304" pitchFamily="18" charset="0"/>
                <a:cs typeface="Times New Roman" panose="02020603050405020304" pitchFamily="18" charset="0"/>
              </a:rPr>
              <a:t>( </a:t>
            </a:r>
            <a:r>
              <a:rPr lang="tr-TR" sz="2300" b="1" dirty="0">
                <a:latin typeface="Times New Roman" panose="02020603050405020304" pitchFamily="18" charset="0"/>
                <a:cs typeface="Times New Roman" panose="02020603050405020304" pitchFamily="18" charset="0"/>
              </a:rPr>
              <a:t>D</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Heterozigot</a:t>
            </a:r>
            <a:r>
              <a:rPr lang="tr-TR" sz="2300" dirty="0">
                <a:latin typeface="Times New Roman" panose="02020603050405020304" pitchFamily="18" charset="0"/>
                <a:cs typeface="Times New Roman" panose="02020603050405020304" pitchFamily="18" charset="0"/>
              </a:rPr>
              <a:t> </a:t>
            </a:r>
            <a:r>
              <a:rPr lang="tr-TR" sz="2300" b="1" dirty="0" err="1">
                <a:latin typeface="Times New Roman" panose="02020603050405020304" pitchFamily="18" charset="0"/>
                <a:cs typeface="Times New Roman" panose="02020603050405020304" pitchFamily="18" charset="0"/>
              </a:rPr>
              <a:t>Hb</a:t>
            </a:r>
            <a:r>
              <a:rPr lang="tr-TR" sz="2300" b="1" dirty="0">
                <a:latin typeface="Times New Roman" panose="02020603050405020304" pitchFamily="18" charset="0"/>
                <a:cs typeface="Times New Roman" panose="02020603050405020304" pitchFamily="18" charset="0"/>
              </a:rPr>
              <a:t> N-Seattle</a:t>
            </a:r>
            <a:r>
              <a:rPr lang="tr-TR" sz="2300" dirty="0">
                <a:latin typeface="Times New Roman" panose="02020603050405020304" pitchFamily="18" charset="0"/>
                <a:cs typeface="Times New Roman" panose="02020603050405020304" pitchFamily="18" charset="0"/>
              </a:rPr>
              <a:t>; ( </a:t>
            </a:r>
            <a:r>
              <a:rPr lang="tr-TR" sz="2300" b="1" dirty="0">
                <a:latin typeface="Times New Roman" panose="02020603050405020304" pitchFamily="18" charset="0"/>
                <a:cs typeface="Times New Roman" panose="02020603050405020304" pitchFamily="18" charset="0"/>
              </a:rPr>
              <a:t>E</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Heterozigot</a:t>
            </a:r>
            <a:r>
              <a:rPr lang="tr-TR" sz="2300" dirty="0">
                <a:latin typeface="Times New Roman" panose="02020603050405020304" pitchFamily="18" charset="0"/>
                <a:cs typeface="Times New Roman" panose="02020603050405020304" pitchFamily="18" charset="0"/>
              </a:rPr>
              <a:t> </a:t>
            </a:r>
            <a:r>
              <a:rPr lang="tr-TR" sz="2300" b="1" dirty="0" err="1">
                <a:latin typeface="Times New Roman" panose="02020603050405020304" pitchFamily="18" charset="0"/>
                <a:cs typeface="Times New Roman" panose="02020603050405020304" pitchFamily="18" charset="0"/>
              </a:rPr>
              <a:t>Hb</a:t>
            </a:r>
            <a:r>
              <a:rPr lang="tr-TR" sz="2300" b="1" dirty="0">
                <a:latin typeface="Times New Roman" panose="02020603050405020304" pitchFamily="18" charset="0"/>
                <a:cs typeface="Times New Roman" panose="02020603050405020304" pitchFamily="18" charset="0"/>
              </a:rPr>
              <a:t> </a:t>
            </a:r>
            <a:r>
              <a:rPr lang="tr-TR" sz="2300" b="1" dirty="0" err="1">
                <a:latin typeface="Times New Roman" panose="02020603050405020304" pitchFamily="18" charset="0"/>
                <a:cs typeface="Times New Roman" panose="02020603050405020304" pitchFamily="18" charset="0"/>
              </a:rPr>
              <a:t>Lepore</a:t>
            </a:r>
            <a:r>
              <a:rPr lang="tr-TR" sz="2300" b="1" dirty="0">
                <a:latin typeface="Times New Roman" panose="02020603050405020304" pitchFamily="18" charset="0"/>
                <a:cs typeface="Times New Roman" panose="02020603050405020304" pitchFamily="18" charset="0"/>
              </a:rPr>
              <a:t>; </a:t>
            </a:r>
          </a:p>
          <a:p>
            <a:pPr>
              <a:lnSpc>
                <a:spcPct val="150000"/>
              </a:lnSpc>
              <a:spcBef>
                <a:spcPts val="0"/>
              </a:spcBef>
            </a:pPr>
            <a:r>
              <a:rPr lang="tr-TR" sz="2300" dirty="0">
                <a:latin typeface="Times New Roman" panose="02020603050405020304" pitchFamily="18" charset="0"/>
                <a:cs typeface="Times New Roman" panose="02020603050405020304" pitchFamily="18" charset="0"/>
              </a:rPr>
              <a:t>( </a:t>
            </a:r>
            <a:r>
              <a:rPr lang="tr-TR" sz="2300" b="1" dirty="0">
                <a:latin typeface="Times New Roman" panose="02020603050405020304" pitchFamily="18" charset="0"/>
                <a:cs typeface="Times New Roman" panose="02020603050405020304" pitchFamily="18" charset="0"/>
              </a:rPr>
              <a:t>F </a:t>
            </a:r>
            <a:r>
              <a:rPr lang="tr-TR" sz="2300" dirty="0">
                <a:latin typeface="Times New Roman" panose="02020603050405020304" pitchFamily="18" charset="0"/>
                <a:cs typeface="Times New Roman" panose="02020603050405020304" pitchFamily="18" charset="0"/>
              </a:rPr>
              <a:t>)Çift </a:t>
            </a:r>
            <a:r>
              <a:rPr lang="tr-TR" sz="2300" b="1" u="sng" dirty="0" err="1">
                <a:latin typeface="Times New Roman" panose="02020603050405020304" pitchFamily="18" charset="0"/>
                <a:cs typeface="Times New Roman" panose="02020603050405020304" pitchFamily="18" charset="0"/>
              </a:rPr>
              <a:t>heterozigot</a:t>
            </a:r>
            <a:r>
              <a:rPr lang="tr-TR" sz="2300" dirty="0">
                <a:latin typeface="Times New Roman" panose="02020603050405020304" pitchFamily="18" charset="0"/>
                <a:cs typeface="Times New Roman" panose="02020603050405020304" pitchFamily="18" charset="0"/>
              </a:rPr>
              <a:t> </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E/</a:t>
            </a:r>
            <a:r>
              <a:rPr lang="tr-TR" sz="2300" dirty="0" err="1">
                <a:latin typeface="Times New Roman" panose="02020603050405020304" pitchFamily="18" charset="0"/>
                <a:cs typeface="Times New Roman" panose="02020603050405020304" pitchFamily="18" charset="0"/>
              </a:rPr>
              <a:t>Hb</a:t>
            </a:r>
            <a:r>
              <a:rPr lang="tr-TR" sz="2300" dirty="0">
                <a:latin typeface="Times New Roman" panose="02020603050405020304" pitchFamily="18" charset="0"/>
                <a:cs typeface="Times New Roman" panose="02020603050405020304" pitchFamily="18" charset="0"/>
              </a:rPr>
              <a:t> S.</a:t>
            </a:r>
          </a:p>
        </p:txBody>
      </p:sp>
      <p:sp>
        <p:nvSpPr>
          <p:cNvPr id="8" name="Dikdörtgen 7"/>
          <p:cNvSpPr/>
          <p:nvPr/>
        </p:nvSpPr>
        <p:spPr>
          <a:xfrm>
            <a:off x="931985" y="6304085"/>
            <a:ext cx="11104684" cy="369277"/>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just"/>
            <a:r>
              <a:rPr lang="tr-TR" sz="1000" dirty="0">
                <a:latin typeface="Times New Roman" panose="02020603050405020304" pitchFamily="18" charset="0"/>
                <a:cs typeface="Times New Roman" panose="02020603050405020304" pitchFamily="18" charset="0"/>
              </a:rPr>
              <a:t>A. Hasan, J. </a:t>
            </a:r>
            <a:r>
              <a:rPr lang="tr-TR" sz="1000" dirty="0" err="1">
                <a:latin typeface="Times New Roman" panose="02020603050405020304" pitchFamily="18" charset="0"/>
                <a:cs typeface="Times New Roman" panose="02020603050405020304" pitchFamily="18" charset="0"/>
              </a:rPr>
              <a:t>Ahmed</a:t>
            </a:r>
            <a:r>
              <a:rPr lang="tr-TR" sz="1000" dirty="0">
                <a:latin typeface="Times New Roman" panose="02020603050405020304" pitchFamily="18" charset="0"/>
                <a:cs typeface="Times New Roman" panose="02020603050405020304" pitchFamily="18" charset="0"/>
              </a:rPr>
              <a:t>, B.C. </a:t>
            </a:r>
            <a:r>
              <a:rPr lang="tr-TR" sz="1000" dirty="0" err="1">
                <a:latin typeface="Times New Roman" panose="02020603050405020304" pitchFamily="18" charset="0"/>
                <a:cs typeface="Times New Roman" panose="02020603050405020304" pitchFamily="18" charset="0"/>
              </a:rPr>
              <a:t>Chanda</a:t>
            </a:r>
            <a:r>
              <a:rPr lang="tr-TR" sz="1000" dirty="0">
                <a:latin typeface="Times New Roman" panose="02020603050405020304" pitchFamily="18" charset="0"/>
                <a:cs typeface="Times New Roman" panose="02020603050405020304" pitchFamily="18" charset="0"/>
              </a:rPr>
              <a:t>, M. </a:t>
            </a:r>
            <a:r>
              <a:rPr lang="tr-TR" sz="1000" dirty="0" err="1">
                <a:latin typeface="Times New Roman" panose="02020603050405020304" pitchFamily="18" charset="0"/>
                <a:cs typeface="Times New Roman" panose="02020603050405020304" pitchFamily="18" charset="0"/>
              </a:rPr>
              <a:t>Aniqua</a:t>
            </a:r>
            <a:r>
              <a:rPr lang="tr-TR" sz="1000" dirty="0">
                <a:latin typeface="Times New Roman" panose="02020603050405020304" pitchFamily="18" charset="0"/>
                <a:cs typeface="Times New Roman" panose="02020603050405020304" pitchFamily="18" charset="0"/>
              </a:rPr>
              <a:t>, R. </a:t>
            </a:r>
            <a:r>
              <a:rPr lang="tr-TR" sz="1000" dirty="0" err="1">
                <a:latin typeface="Times New Roman" panose="02020603050405020304" pitchFamily="18" charset="0"/>
                <a:cs typeface="Times New Roman" panose="02020603050405020304" pitchFamily="18" charset="0"/>
              </a:rPr>
              <a:t>Akther</a:t>
            </a:r>
            <a:r>
              <a:rPr lang="tr-TR" sz="1000" dirty="0">
                <a:latin typeface="Times New Roman" panose="02020603050405020304" pitchFamily="18" charset="0"/>
                <a:cs typeface="Times New Roman" panose="02020603050405020304" pitchFamily="18" charset="0"/>
              </a:rPr>
              <a:t>, P.K. </a:t>
            </a:r>
            <a:r>
              <a:rPr lang="tr-TR" sz="1000" dirty="0" err="1">
                <a:latin typeface="Times New Roman" panose="02020603050405020304" pitchFamily="18" charset="0"/>
                <a:cs typeface="Times New Roman" panose="02020603050405020304" pitchFamily="18" charset="0"/>
              </a:rPr>
              <a:t>Dhar</a:t>
            </a:r>
            <a:r>
              <a:rPr lang="tr-TR" sz="1000" dirty="0">
                <a:latin typeface="Times New Roman" panose="02020603050405020304" pitchFamily="18" charset="0"/>
                <a:cs typeface="Times New Roman" panose="02020603050405020304" pitchFamily="18" charset="0"/>
              </a:rPr>
              <a:t>, et al. </a:t>
            </a:r>
            <a:r>
              <a:rPr lang="tr-TR" sz="1000" dirty="0" err="1">
                <a:latin typeface="Times New Roman" panose="02020603050405020304" pitchFamily="18" charset="0"/>
                <a:cs typeface="Times New Roman" panose="02020603050405020304" pitchFamily="18" charset="0"/>
              </a:rPr>
              <a:t>Spectrum</a:t>
            </a:r>
            <a:r>
              <a:rPr lang="tr-TR" sz="1000" dirty="0">
                <a:latin typeface="Times New Roman" panose="02020603050405020304" pitchFamily="18" charset="0"/>
                <a:cs typeface="Times New Roman" panose="02020603050405020304" pitchFamily="18" charset="0"/>
              </a:rPr>
              <a:t> of </a:t>
            </a:r>
            <a:r>
              <a:rPr lang="tr-TR" sz="1000" dirty="0" err="1">
                <a:latin typeface="Times New Roman" panose="02020603050405020304" pitchFamily="18" charset="0"/>
                <a:cs typeface="Times New Roman" panose="02020603050405020304" pitchFamily="18" charset="0"/>
              </a:rPr>
              <a:t>thalassemia</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hemoglobinopathy</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using</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capillary</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zone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electrophoresis</a:t>
            </a:r>
            <a:r>
              <a:rPr lang="tr-TR" sz="1000" dirty="0">
                <a:latin typeface="Times New Roman" panose="02020603050405020304" pitchFamily="18" charset="0"/>
                <a:cs typeface="Times New Roman" panose="02020603050405020304" pitchFamily="18" charset="0"/>
              </a:rPr>
              <a:t> : A </a:t>
            </a:r>
            <a:r>
              <a:rPr lang="tr-TR" sz="1000" dirty="0" err="1">
                <a:latin typeface="Times New Roman" panose="02020603050405020304" pitchFamily="18" charset="0"/>
                <a:cs typeface="Times New Roman" panose="02020603050405020304" pitchFamily="18" charset="0"/>
              </a:rPr>
              <a:t>facility-based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single</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centred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study</a:t>
            </a:r>
            <a:r>
              <a:rPr lang="tr-TR" sz="1000" dirty="0">
                <a:latin typeface="Times New Roman" panose="02020603050405020304" pitchFamily="18" charset="0"/>
                <a:cs typeface="Times New Roman" panose="02020603050405020304" pitchFamily="18" charset="0"/>
              </a:rPr>
              <a:t> at </a:t>
            </a:r>
            <a:r>
              <a:rPr lang="tr-TR" sz="1000" dirty="0" err="1">
                <a:latin typeface="Times New Roman" panose="02020603050405020304" pitchFamily="18" charset="0"/>
                <a:cs typeface="Times New Roman" panose="02020603050405020304" pitchFamily="18" charset="0"/>
              </a:rPr>
              <a:t>icddr</a:t>
            </a:r>
            <a:endParaRPr lang="tr-TR" sz="1000" dirty="0">
              <a:latin typeface="Times New Roman" panose="02020603050405020304" pitchFamily="18" charset="0"/>
              <a:cs typeface="Times New Roman" panose="02020603050405020304" pitchFamily="18" charset="0"/>
            </a:endParaRPr>
          </a:p>
          <a:p>
            <a:pPr algn="just"/>
            <a:r>
              <a:rPr lang="tr-TR" sz="1000" dirty="0">
                <a:latin typeface="Times New Roman" panose="02020603050405020304" pitchFamily="18" charset="0"/>
                <a:cs typeface="Times New Roman" panose="02020603050405020304" pitchFamily="18" charset="0"/>
              </a:rPr>
              <a:t>b in </a:t>
            </a:r>
            <a:r>
              <a:rPr lang="tr-TR" sz="1000" dirty="0" err="1">
                <a:latin typeface="Times New Roman" panose="02020603050405020304" pitchFamily="18" charset="0"/>
                <a:cs typeface="Times New Roman" panose="02020603050405020304" pitchFamily="18" charset="0"/>
              </a:rPr>
              <a:t>Bangladesh</a:t>
            </a:r>
            <a:r>
              <a:rPr lang="tr-TR" sz="1000" dirty="0">
                <a:latin typeface="Times New Roman" panose="02020603050405020304" pitchFamily="18" charset="0"/>
                <a:cs typeface="Times New Roman" panose="02020603050405020304" pitchFamily="18" charset="0"/>
              </a:rPr>
              <a:t>. (2023), </a:t>
            </a:r>
            <a:r>
              <a:rPr lang="tr-TR" sz="1000" dirty="0" err="1">
                <a:latin typeface="Times New Roman" panose="02020603050405020304" pitchFamily="18" charset="0"/>
                <a:cs typeface="Times New Roman" panose="02020603050405020304" pitchFamily="18" charset="0"/>
              </a:rPr>
              <a:t>pp</a:t>
            </a:r>
            <a:r>
              <a:rPr lang="tr-TR" sz="1000" dirty="0">
                <a:latin typeface="Times New Roman" panose="02020603050405020304" pitchFamily="18" charset="0"/>
                <a:cs typeface="Times New Roman" panose="02020603050405020304" pitchFamily="18" charset="0"/>
              </a:rPr>
              <a:t>. 131-143</a:t>
            </a:r>
          </a:p>
        </p:txBody>
      </p:sp>
    </p:spTree>
    <p:extLst>
      <p:ext uri="{BB962C8B-B14F-4D97-AF65-F5344CB8AC3E}">
        <p14:creationId xmlns:p14="http://schemas.microsoft.com/office/powerpoint/2010/main" val="3020246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257300" y="425885"/>
            <a:ext cx="9828234" cy="1745815"/>
          </a:xfrm>
        </p:spPr>
        <p:txBody>
          <a:bodyPr>
            <a:normAutofit/>
          </a:bodyPr>
          <a:lstStyle/>
          <a:p>
            <a:r>
              <a:rPr lang="tr-TR" sz="4000" b="1" dirty="0">
                <a:latin typeface="Times New Roman" panose="02020603050405020304" pitchFamily="18" charset="0"/>
                <a:cs typeface="Times New Roman" panose="02020603050405020304" pitchFamily="18" charset="0"/>
              </a:rPr>
              <a:t>Yüksek Performanslı Sıvı </a:t>
            </a:r>
            <a:r>
              <a:rPr lang="tr-TR" sz="4000" b="1" dirty="0" err="1">
                <a:latin typeface="Times New Roman" panose="02020603050405020304" pitchFamily="18" charset="0"/>
                <a:cs typeface="Times New Roman" panose="02020603050405020304" pitchFamily="18" charset="0"/>
              </a:rPr>
              <a:t>Kromatografisi</a:t>
            </a:r>
            <a:r>
              <a:rPr lang="tr-TR" sz="4000" dirty="0"/>
              <a:t>   </a:t>
            </a:r>
            <a:br>
              <a:rPr lang="tr-TR" sz="4000" dirty="0"/>
            </a:br>
            <a:r>
              <a:rPr lang="tr-TR" sz="4000" dirty="0"/>
              <a:t>(</a:t>
            </a:r>
            <a:r>
              <a:rPr lang="tr-TR" sz="4000" b="1" dirty="0">
                <a:latin typeface="Times New Roman" panose="02020603050405020304" pitchFamily="18" charset="0"/>
                <a:cs typeface="Times New Roman" panose="02020603050405020304" pitchFamily="18" charset="0"/>
              </a:rPr>
              <a:t>HPLC)</a:t>
            </a:r>
            <a:endParaRPr lang="tr-TR" sz="4000" b="1" dirty="0"/>
          </a:p>
        </p:txBody>
      </p:sp>
      <p:sp>
        <p:nvSpPr>
          <p:cNvPr id="6" name="İçerik Yer Tutucusu 5"/>
          <p:cNvSpPr>
            <a:spLocks noGrp="1"/>
          </p:cNvSpPr>
          <p:nvPr>
            <p:ph idx="1"/>
          </p:nvPr>
        </p:nvSpPr>
        <p:spPr>
          <a:xfrm>
            <a:off x="1371600" y="1703540"/>
            <a:ext cx="9601200" cy="4163860"/>
          </a:xfrm>
        </p:spPr>
        <p:txBody>
          <a:bodyPr>
            <a:normAutofit/>
          </a:bodyPr>
          <a:lstStyle/>
          <a:p>
            <a:pPr algn="just"/>
            <a:r>
              <a:rPr lang="tr-TR" dirty="0" err="1">
                <a:latin typeface="Times New Roman" pitchFamily="18" charset="0"/>
                <a:cs typeface="Times New Roman" panose="02020603050405020304" pitchFamily="18" charset="0"/>
              </a:rPr>
              <a:t>Hb</a:t>
            </a:r>
            <a:r>
              <a:rPr lang="tr-TR" dirty="0">
                <a:latin typeface="Times New Roman" pitchFamily="18" charset="0"/>
                <a:cs typeface="Times New Roman" panose="02020603050405020304" pitchFamily="18" charset="0"/>
              </a:rPr>
              <a:t> varyasyonlarının ayrılmasında HPLC, </a:t>
            </a:r>
            <a:r>
              <a:rPr lang="tr-TR" dirty="0" err="1">
                <a:latin typeface="Times New Roman" pitchFamily="18" charset="0"/>
                <a:cs typeface="Times New Roman" panose="02020603050405020304" pitchFamily="18" charset="0"/>
              </a:rPr>
              <a:t>elektroforezden</a:t>
            </a:r>
            <a:r>
              <a:rPr lang="tr-TR" dirty="0">
                <a:latin typeface="Times New Roman" pitchFamily="18" charset="0"/>
                <a:cs typeface="Times New Roman" panose="02020603050405020304" pitchFamily="18" charset="0"/>
              </a:rPr>
              <a:t> daha güvenilir ve hassastır. </a:t>
            </a:r>
          </a:p>
          <a:p>
            <a:pPr algn="just"/>
            <a:r>
              <a:rPr lang="tr-TR" dirty="0">
                <a:latin typeface="Times New Roman" pitchFamily="18" charset="0"/>
                <a:cs typeface="Times New Roman" panose="02020603050405020304" pitchFamily="18" charset="0"/>
              </a:rPr>
              <a:t>Yüksek performanslı sıvı </a:t>
            </a:r>
            <a:r>
              <a:rPr lang="tr-TR" dirty="0" err="1">
                <a:latin typeface="Times New Roman" panose="02020603050405020304" pitchFamily="18" charset="0"/>
                <a:cs typeface="Times New Roman" panose="02020603050405020304" pitchFamily="18" charset="0"/>
              </a:rPr>
              <a:t>kromatografisi</a:t>
            </a:r>
            <a:r>
              <a:rPr lang="tr-TR" dirty="0">
                <a:latin typeface="Times New Roman" panose="02020603050405020304" pitchFamily="18" charset="0"/>
                <a:cs typeface="Times New Roman" panose="02020603050405020304" pitchFamily="18" charset="0"/>
              </a:rPr>
              <a:t> (IEX-HPLC), mükemmel çözünürlük, hızlı analiz süreleri ve dahili numune hazırlama ile basit, otomatik bir yöntemdir.</a:t>
            </a:r>
          </a:p>
          <a:p>
            <a:pPr algn="just"/>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F, A1c, A </a:t>
            </a:r>
            <a:r>
              <a:rPr lang="tr-TR" baseline="-25000" dirty="0">
                <a:latin typeface="Times New Roman" panose="02020603050405020304" pitchFamily="18" charset="0"/>
                <a:cs typeface="Times New Roman" panose="02020603050405020304" pitchFamily="18" charset="0"/>
              </a:rPr>
              <a:t>2</a:t>
            </a:r>
            <a:r>
              <a:rPr lang="tr-TR" dirty="0">
                <a:latin typeface="Times New Roman" panose="02020603050405020304" pitchFamily="18" charset="0"/>
                <a:cs typeface="Times New Roman" panose="02020603050405020304" pitchFamily="18" charset="0"/>
              </a:rPr>
              <a:t> , C, </a:t>
            </a:r>
            <a:r>
              <a:rPr lang="tr-TR" dirty="0" err="1">
                <a:latin typeface="Times New Roman" panose="02020603050405020304" pitchFamily="18" charset="0"/>
                <a:cs typeface="Times New Roman" panose="02020603050405020304" pitchFamily="18" charset="0"/>
              </a:rPr>
              <a:t>Barts</a:t>
            </a:r>
            <a:r>
              <a:rPr lang="tr-TR" dirty="0">
                <a:latin typeface="Times New Roman" panose="02020603050405020304" pitchFamily="18" charset="0"/>
                <a:cs typeface="Times New Roman" panose="02020603050405020304" pitchFamily="18" charset="0"/>
              </a:rPr>
              <a:t>, D, E, S, J Oxford ve ek </a:t>
            </a:r>
            <a:r>
              <a:rPr lang="tr-TR" dirty="0" err="1">
                <a:latin typeface="Times New Roman" panose="02020603050405020304" pitchFamily="18" charset="0"/>
                <a:cs typeface="Times New Roman" panose="02020603050405020304" pitchFamily="18" charset="0"/>
              </a:rPr>
              <a:t>Hb</a:t>
            </a:r>
            <a:r>
              <a:rPr lang="tr-TR" dirty="0">
                <a:latin typeface="Times New Roman" panose="02020603050405020304" pitchFamily="18" charset="0"/>
                <a:cs typeface="Times New Roman" panose="02020603050405020304" pitchFamily="18" charset="0"/>
              </a:rPr>
              <a:t> varyasyonlarının tümü HPLC kullanılarak tespit edilebilir ve miktarları belirlenebilir.</a:t>
            </a:r>
          </a:p>
          <a:p>
            <a:pPr algn="just"/>
            <a:r>
              <a:rPr lang="tr-TR" dirty="0">
                <a:latin typeface="Times New Roman" panose="02020603050405020304" pitchFamily="18" charset="0"/>
                <a:cs typeface="Times New Roman" panose="02020603050405020304" pitchFamily="18" charset="0"/>
              </a:rPr>
              <a:t>HPLC, </a:t>
            </a:r>
            <a:r>
              <a:rPr lang="tr-TR" dirty="0" err="1">
                <a:latin typeface="Times New Roman" pitchFamily="18" charset="0"/>
                <a:cs typeface="Times New Roman" pitchFamily="18" charset="0"/>
              </a:rPr>
              <a:t>Hbs</a:t>
            </a:r>
            <a:r>
              <a:rPr lang="tr-TR" dirty="0">
                <a:latin typeface="Times New Roman" pitchFamily="18" charset="0"/>
                <a:cs typeface="Times New Roman" pitchFamily="18" charset="0"/>
              </a:rPr>
              <a:t> A,A</a:t>
            </a:r>
            <a:r>
              <a:rPr lang="tr-TR" baseline="-25000" dirty="0">
                <a:latin typeface="Times New Roman" pitchFamily="18" charset="0"/>
                <a:cs typeface="Times New Roman" pitchFamily="18" charset="0"/>
              </a:rPr>
              <a:t>2</a:t>
            </a:r>
            <a:r>
              <a:rPr lang="tr-TR" dirty="0">
                <a:latin typeface="Times New Roman" pitchFamily="18" charset="0"/>
                <a:cs typeface="Times New Roman" pitchFamily="18" charset="0"/>
              </a:rPr>
              <a:t> , F, S, C, O-</a:t>
            </a:r>
            <a:r>
              <a:rPr lang="tr-TR" dirty="0" err="1">
                <a:latin typeface="Times New Roman" pitchFamily="18" charset="0"/>
                <a:cs typeface="Times New Roman" pitchFamily="18" charset="0"/>
              </a:rPr>
              <a:t>Arab</a:t>
            </a:r>
            <a:r>
              <a:rPr lang="tr-TR" dirty="0">
                <a:latin typeface="Times New Roman" pitchFamily="18" charset="0"/>
                <a:cs typeface="Times New Roman" pitchFamily="18" charset="0"/>
              </a:rPr>
              <a:t>, D-</a:t>
            </a:r>
            <a:r>
              <a:rPr lang="tr-TR" dirty="0" err="1">
                <a:latin typeface="Times New Roman" pitchFamily="18" charset="0"/>
                <a:cs typeface="Times New Roman" pitchFamily="18" charset="0"/>
              </a:rPr>
              <a:t>Punjab</a:t>
            </a:r>
            <a:r>
              <a:rPr lang="tr-TR" dirty="0">
                <a:latin typeface="Times New Roman" pitchFamily="18" charset="0"/>
                <a:cs typeface="Times New Roman" pitchFamily="18" charset="0"/>
              </a:rPr>
              <a:t> ve G-</a:t>
            </a:r>
            <a:r>
              <a:rPr lang="tr-TR" dirty="0" err="1">
                <a:latin typeface="Times New Roman" pitchFamily="18" charset="0"/>
                <a:cs typeface="Times New Roman" pitchFamily="18" charset="0"/>
              </a:rPr>
              <a:t>Philadelphia</a:t>
            </a:r>
            <a:r>
              <a:rPr lang="tr-TR" dirty="0">
                <a:latin typeface="Times New Roman" pitchFamily="18" charset="0"/>
                <a:cs typeface="Times New Roman" pitchFamily="18" charset="0"/>
              </a:rPr>
              <a:t> dahil olmak üzere birçok normal ve varyant </a:t>
            </a:r>
            <a:r>
              <a:rPr lang="tr-TR" dirty="0" err="1">
                <a:latin typeface="Times New Roman" pitchFamily="18" charset="0"/>
                <a:cs typeface="Times New Roman" pitchFamily="18" charset="0"/>
              </a:rPr>
              <a:t>HbS'yi</a:t>
            </a:r>
            <a:r>
              <a:rPr lang="tr-TR" dirty="0">
                <a:latin typeface="Times New Roman" pitchFamily="18" charset="0"/>
                <a:cs typeface="Times New Roman" pitchFamily="18" charset="0"/>
              </a:rPr>
              <a:t> ayırır</a:t>
            </a:r>
          </a:p>
          <a:p>
            <a:pPr algn="just"/>
            <a:r>
              <a:rPr lang="tr-TR" dirty="0">
                <a:latin typeface="Times New Roman" pitchFamily="18" charset="0"/>
                <a:cs typeface="Times New Roman" pitchFamily="18" charset="0"/>
              </a:rPr>
              <a:t>Dezavantajları arasında maliyet, teknik uzmanlık gereksinimi ve bazı </a:t>
            </a:r>
            <a:r>
              <a:rPr lang="tr-TR" dirty="0" err="1">
                <a:latin typeface="Times New Roman" pitchFamily="18" charset="0"/>
                <a:cs typeface="Times New Roman" pitchFamily="18" charset="0"/>
              </a:rPr>
              <a:t>Hb'lerin</a:t>
            </a:r>
            <a:r>
              <a:rPr lang="tr-TR" dirty="0">
                <a:latin typeface="Times New Roman" panose="02020603050405020304" pitchFamily="18" charset="0"/>
                <a:cs typeface="Times New Roman" panose="02020603050405020304" pitchFamily="18" charset="0"/>
              </a:rPr>
              <a:t> örtüşmesi </a:t>
            </a:r>
          </a:p>
        </p:txBody>
      </p:sp>
      <p:sp>
        <p:nvSpPr>
          <p:cNvPr id="3" name="Dikdörtgen 2"/>
          <p:cNvSpPr/>
          <p:nvPr/>
        </p:nvSpPr>
        <p:spPr>
          <a:xfrm>
            <a:off x="1979112" y="5047849"/>
            <a:ext cx="8993688" cy="11994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Korle</a:t>
            </a:r>
            <a:r>
              <a:rPr lang="tr-TR" sz="2400" dirty="0">
                <a:latin typeface="Times New Roman" pitchFamily="18" charset="0"/>
                <a:cs typeface="Times New Roman" pitchFamily="18" charset="0"/>
              </a:rPr>
              <a:t>-Bu ve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Lepore</a:t>
            </a:r>
            <a:r>
              <a:rPr lang="tr-TR" sz="2400" dirty="0">
                <a:latin typeface="Times New Roman" pitchFamily="18" charset="0"/>
                <a:cs typeface="Times New Roman" pitchFamily="18" charset="0"/>
              </a:rPr>
              <a:t>,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A2 ile örtüşebilir.</a:t>
            </a:r>
          </a:p>
          <a:p>
            <a:pPr algn="ct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S varlığında da yanlış bir şekilde yükselebilir</a:t>
            </a:r>
          </a:p>
        </p:txBody>
      </p:sp>
    </p:spTree>
    <p:extLst>
      <p:ext uri="{BB962C8B-B14F-4D97-AF65-F5344CB8AC3E}">
        <p14:creationId xmlns:p14="http://schemas.microsoft.com/office/powerpoint/2010/main" val="87527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599" y="685800"/>
            <a:ext cx="4950069" cy="861646"/>
          </a:xfrm>
        </p:spPr>
        <p:txBody>
          <a:bodyPr/>
          <a:lstStyle/>
          <a:p>
            <a:r>
              <a:rPr lang="tr-TR" b="1" dirty="0"/>
              <a:t>HPLC</a:t>
            </a:r>
          </a:p>
        </p:txBody>
      </p:sp>
      <p:pic>
        <p:nvPicPr>
          <p:cNvPr id="4" name="İçerik Yer Tutucusu 3"/>
          <p:cNvPicPr>
            <a:picLocks noGrp="1" noChangeAspect="1"/>
          </p:cNvPicPr>
          <p:nvPr>
            <p:ph idx="1"/>
          </p:nvPr>
        </p:nvPicPr>
        <p:blipFill>
          <a:blip r:embed="rId2"/>
          <a:stretch>
            <a:fillRect/>
          </a:stretch>
        </p:blipFill>
        <p:spPr>
          <a:xfrm>
            <a:off x="1230923" y="2278121"/>
            <a:ext cx="3835867" cy="3581400"/>
          </a:xfrm>
          <a:prstGeom prst="rect">
            <a:avLst/>
          </a:prstGeom>
        </p:spPr>
      </p:pic>
      <p:pic>
        <p:nvPicPr>
          <p:cNvPr id="5" name="Resim 4"/>
          <p:cNvPicPr>
            <a:picLocks noChangeAspect="1"/>
          </p:cNvPicPr>
          <p:nvPr/>
        </p:nvPicPr>
        <p:blipFill>
          <a:blip r:embed="rId3"/>
          <a:stretch>
            <a:fillRect/>
          </a:stretch>
        </p:blipFill>
        <p:spPr>
          <a:xfrm>
            <a:off x="7578969" y="220722"/>
            <a:ext cx="3660021" cy="3238210"/>
          </a:xfrm>
          <a:prstGeom prst="rect">
            <a:avLst/>
          </a:prstGeom>
        </p:spPr>
      </p:pic>
      <p:pic>
        <p:nvPicPr>
          <p:cNvPr id="6" name="Resim 5"/>
          <p:cNvPicPr>
            <a:picLocks noChangeAspect="1"/>
          </p:cNvPicPr>
          <p:nvPr/>
        </p:nvPicPr>
        <p:blipFill>
          <a:blip r:embed="rId4"/>
          <a:stretch>
            <a:fillRect/>
          </a:stretch>
        </p:blipFill>
        <p:spPr>
          <a:xfrm>
            <a:off x="7513572" y="3634154"/>
            <a:ext cx="3891516" cy="2951284"/>
          </a:xfrm>
          <a:prstGeom prst="rect">
            <a:avLst/>
          </a:prstGeom>
        </p:spPr>
      </p:pic>
      <p:sp>
        <p:nvSpPr>
          <p:cNvPr id="7" name="Dikdörtgen 6"/>
          <p:cNvSpPr/>
          <p:nvPr/>
        </p:nvSpPr>
        <p:spPr>
          <a:xfrm>
            <a:off x="5987562" y="5222631"/>
            <a:ext cx="1362807" cy="8528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 </a:t>
            </a:r>
            <a:r>
              <a:rPr lang="tr-TR" sz="1400" dirty="0" err="1">
                <a:latin typeface="Times New Roman" panose="02020603050405020304" pitchFamily="18" charset="0"/>
                <a:cs typeface="Times New Roman" panose="02020603050405020304" pitchFamily="18" charset="0"/>
              </a:rPr>
              <a:t>HbA</a:t>
            </a:r>
            <a:r>
              <a:rPr lang="tr-TR" sz="1400" dirty="0">
                <a:latin typeface="Times New Roman" panose="02020603050405020304" pitchFamily="18" charset="0"/>
                <a:cs typeface="Times New Roman" panose="02020603050405020304" pitchFamily="18" charset="0"/>
              </a:rPr>
              <a:t>, A2, A 1C , A 2 , F, S ve C vurgulanmıştır.</a:t>
            </a:r>
          </a:p>
        </p:txBody>
      </p:sp>
      <p:sp>
        <p:nvSpPr>
          <p:cNvPr id="8" name="Dikdörtgen 7"/>
          <p:cNvSpPr/>
          <p:nvPr/>
        </p:nvSpPr>
        <p:spPr>
          <a:xfrm>
            <a:off x="5447380" y="3852952"/>
            <a:ext cx="2066192" cy="5540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tr-TR" sz="1400" dirty="0">
                <a:latin typeface="Times New Roman" panose="02020603050405020304" pitchFamily="18" charset="0"/>
                <a:cs typeface="Times New Roman" panose="02020603050405020304" pitchFamily="18" charset="0"/>
              </a:rPr>
              <a:t>Beta zincirli hemoglobin varyantları</a:t>
            </a:r>
          </a:p>
        </p:txBody>
      </p:sp>
      <p:pic>
        <p:nvPicPr>
          <p:cNvPr id="10" name="Resim 9"/>
          <p:cNvPicPr>
            <a:picLocks noChangeAspect="1"/>
          </p:cNvPicPr>
          <p:nvPr/>
        </p:nvPicPr>
        <p:blipFill>
          <a:blip r:embed="rId5"/>
          <a:stretch>
            <a:fillRect/>
          </a:stretch>
        </p:blipFill>
        <p:spPr>
          <a:xfrm>
            <a:off x="5410270" y="1771736"/>
            <a:ext cx="2103302" cy="734072"/>
          </a:xfrm>
          <a:prstGeom prst="rect">
            <a:avLst/>
          </a:prstGeom>
        </p:spPr>
      </p:pic>
    </p:spTree>
    <p:extLst>
      <p:ext uri="{BB962C8B-B14F-4D97-AF65-F5344CB8AC3E}">
        <p14:creationId xmlns:p14="http://schemas.microsoft.com/office/powerpoint/2010/main" val="151344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lstStyle/>
          <a:p>
            <a:r>
              <a:rPr lang="tr-TR" b="1" dirty="0"/>
              <a:t>HPLC</a:t>
            </a:r>
          </a:p>
        </p:txBody>
      </p:sp>
      <p:pic>
        <p:nvPicPr>
          <p:cNvPr id="7" name="İçerik Yer Tutucusu 6"/>
          <p:cNvPicPr>
            <a:picLocks noGrp="1" noChangeAspect="1"/>
          </p:cNvPicPr>
          <p:nvPr>
            <p:ph sz="half" idx="1"/>
          </p:nvPr>
        </p:nvPicPr>
        <p:blipFill rotWithShape="1">
          <a:blip r:embed="rId2"/>
          <a:stretch/>
        </p:blipFill>
        <p:spPr>
          <a:xfrm>
            <a:off x="1017695" y="1778697"/>
            <a:ext cx="6169908" cy="3475770"/>
          </a:xfrm>
          <a:prstGeom prst="rect">
            <a:avLst/>
          </a:prstGeom>
        </p:spPr>
      </p:pic>
      <p:pic>
        <p:nvPicPr>
          <p:cNvPr id="2" name="Resim 1"/>
          <p:cNvPicPr>
            <a:picLocks noChangeAspect="1"/>
          </p:cNvPicPr>
          <p:nvPr/>
        </p:nvPicPr>
        <p:blipFill>
          <a:blip r:embed="rId3"/>
          <a:stretch>
            <a:fillRect/>
          </a:stretch>
        </p:blipFill>
        <p:spPr>
          <a:xfrm>
            <a:off x="6457694" y="3174023"/>
            <a:ext cx="4583203" cy="1665408"/>
          </a:xfrm>
          <a:prstGeom prst="rect">
            <a:avLst/>
          </a:prstGeom>
        </p:spPr>
      </p:pic>
    </p:spTree>
    <p:extLst>
      <p:ext uri="{BB962C8B-B14F-4D97-AF65-F5344CB8AC3E}">
        <p14:creationId xmlns:p14="http://schemas.microsoft.com/office/powerpoint/2010/main" val="3681172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83677" y="685800"/>
            <a:ext cx="9979269" cy="1485900"/>
          </a:xfrm>
        </p:spPr>
        <p:txBody>
          <a:bodyPr>
            <a:normAutofit/>
          </a:bodyPr>
          <a:lstStyle/>
          <a:p>
            <a:r>
              <a:rPr lang="nn-NO" b="1" dirty="0">
                <a:latin typeface="Times New Roman" panose="02020603050405020304" pitchFamily="18" charset="0"/>
                <a:cs typeface="Times New Roman" panose="02020603050405020304" pitchFamily="18" charset="0"/>
              </a:rPr>
              <a:t>HPLC ve CZE arasındaki temel farklar</a:t>
            </a:r>
            <a:endParaRPr lang="tr-TR" b="1" dirty="0">
              <a:latin typeface="Times New Roman" panose="02020603050405020304" pitchFamily="18" charset="0"/>
              <a:cs typeface="Times New Roman" panose="02020603050405020304" pitchFamily="18" charset="0"/>
            </a:endParaRPr>
          </a:p>
        </p:txBody>
      </p:sp>
      <p:sp>
        <p:nvSpPr>
          <p:cNvPr id="8" name="Metin Yer Tutucusu 7"/>
          <p:cNvSpPr>
            <a:spLocks noGrp="1"/>
          </p:cNvSpPr>
          <p:nvPr>
            <p:ph type="body" idx="1"/>
          </p:nvPr>
        </p:nvSpPr>
        <p:spPr>
          <a:xfrm>
            <a:off x="1371600" y="1427968"/>
            <a:ext cx="4443984" cy="951978"/>
          </a:xfrm>
        </p:spPr>
        <p:txBody>
          <a:bodyPr>
            <a:normAutofit/>
          </a:bodyPr>
          <a:lstStyle/>
          <a:p>
            <a:r>
              <a:rPr lang="nn-NO" sz="2800" b="1" u="sng" dirty="0">
                <a:latin typeface="Times New Roman" panose="02020603050405020304" pitchFamily="18" charset="0"/>
                <a:cs typeface="Times New Roman" panose="02020603050405020304" pitchFamily="18" charset="0"/>
              </a:rPr>
              <a:t>HPLC</a:t>
            </a:r>
            <a:endParaRPr lang="tr-TR" sz="2800" b="1" u="sng" dirty="0"/>
          </a:p>
        </p:txBody>
      </p:sp>
      <p:sp>
        <p:nvSpPr>
          <p:cNvPr id="3" name="İçerik Yer Tutucusu 2"/>
          <p:cNvSpPr>
            <a:spLocks noGrp="1"/>
          </p:cNvSpPr>
          <p:nvPr>
            <p:ph sz="half" idx="2"/>
          </p:nvPr>
        </p:nvSpPr>
        <p:spPr>
          <a:xfrm>
            <a:off x="1252603" y="2642992"/>
            <a:ext cx="4734837" cy="3224409"/>
          </a:xfrm>
        </p:spPr>
        <p:txBody>
          <a:bodyPr>
            <a:noAutofit/>
          </a:bodyPr>
          <a:lstStyle/>
          <a:p>
            <a:pPr algn="just"/>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E'yi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A2'den ayırmaz</a:t>
            </a:r>
          </a:p>
          <a:p>
            <a:pPr algn="just"/>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S hastalarında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A2'nin yanlış olarak yükselmesi</a:t>
            </a:r>
          </a:p>
          <a:p>
            <a:pPr algn="just"/>
            <a:r>
              <a:rPr lang="tr-TR" sz="2400" dirty="0">
                <a:latin typeface="Times New Roman" panose="02020603050405020304" pitchFamily="18" charset="0"/>
                <a:cs typeface="Times New Roman" panose="02020603050405020304" pitchFamily="18" charset="0"/>
              </a:rPr>
              <a:t>Yeniden kalibrasyon gerekli</a:t>
            </a:r>
          </a:p>
          <a:p>
            <a:pPr algn="just"/>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A'sı olmayan hastalar için ek adım yok</a:t>
            </a:r>
          </a:p>
          <a:p>
            <a:pPr algn="just"/>
            <a:r>
              <a:rPr lang="sv-SE" sz="2400" dirty="0">
                <a:latin typeface="Times New Roman" panose="02020603050405020304" pitchFamily="18" charset="0"/>
                <a:cs typeface="Times New Roman" panose="02020603050405020304" pitchFamily="18" charset="0"/>
              </a:rPr>
              <a:t>Tarihsel teknik; bol miktarda literatür mevcut</a:t>
            </a:r>
            <a:endParaRPr lang="tr-TR" sz="2400" dirty="0">
              <a:latin typeface="Times New Roman" panose="02020603050405020304" pitchFamily="18" charset="0"/>
              <a:cs typeface="Times New Roman" panose="02020603050405020304" pitchFamily="18" charset="0"/>
            </a:endParaRPr>
          </a:p>
        </p:txBody>
      </p:sp>
      <p:sp>
        <p:nvSpPr>
          <p:cNvPr id="9" name="Metin Yer Tutucusu 8"/>
          <p:cNvSpPr>
            <a:spLocks noGrp="1"/>
          </p:cNvSpPr>
          <p:nvPr>
            <p:ph type="body" sz="quarter" idx="3"/>
          </p:nvPr>
        </p:nvSpPr>
        <p:spPr>
          <a:xfrm>
            <a:off x="6525014" y="1578280"/>
            <a:ext cx="4443984" cy="889348"/>
          </a:xfrm>
        </p:spPr>
        <p:txBody>
          <a:bodyPr>
            <a:normAutofit/>
          </a:bodyPr>
          <a:lstStyle/>
          <a:p>
            <a:r>
              <a:rPr lang="nn-NO" sz="2800" b="1" u="sng" dirty="0">
                <a:latin typeface="Times New Roman" panose="02020603050405020304" pitchFamily="18" charset="0"/>
                <a:cs typeface="Times New Roman" panose="02020603050405020304" pitchFamily="18" charset="0"/>
              </a:rPr>
              <a:t>CZE</a:t>
            </a:r>
            <a:endParaRPr lang="tr-TR" sz="2800" b="1" u="sng" dirty="0"/>
          </a:p>
        </p:txBody>
      </p:sp>
      <p:sp>
        <p:nvSpPr>
          <p:cNvPr id="4" name="İçerik Yer Tutucusu 3"/>
          <p:cNvSpPr>
            <a:spLocks noGrp="1"/>
          </p:cNvSpPr>
          <p:nvPr>
            <p:ph sz="quarter" idx="4"/>
          </p:nvPr>
        </p:nvSpPr>
        <p:spPr>
          <a:xfrm>
            <a:off x="6313117" y="2617940"/>
            <a:ext cx="4997885" cy="3632547"/>
          </a:xfrm>
        </p:spPr>
        <p:txBody>
          <a:bodyPr>
            <a:noAutofit/>
          </a:bodyPr>
          <a:lstStyle/>
          <a:p>
            <a:pPr algn="just"/>
            <a:r>
              <a:rPr lang="tr-TR" sz="2400" dirty="0">
                <a:latin typeface="Times New Roman" pitchFamily="18" charset="0"/>
                <a:cs typeface="Times New Roman" panose="02020603050405020304" pitchFamily="18" charset="0"/>
              </a:rPr>
              <a:t>Tüm önemli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varyantlarını gösterir</a:t>
            </a:r>
          </a:p>
          <a:p>
            <a:pPr algn="just"/>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C hastalarında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A2'nin yanlış olarak yükselmesi</a:t>
            </a:r>
          </a:p>
          <a:p>
            <a:pPr algn="just"/>
            <a:r>
              <a:rPr lang="tr-TR" sz="2400" dirty="0">
                <a:latin typeface="Times New Roman" panose="02020603050405020304" pitchFamily="18" charset="0"/>
                <a:cs typeface="Times New Roman" panose="02020603050405020304" pitchFamily="18" charset="0"/>
              </a:rPr>
              <a:t>Yeniden kalibrasyona gerek yok</a:t>
            </a:r>
          </a:p>
          <a:p>
            <a:pPr algn="just"/>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 içermeyen numunelerin yorumlanması için 1:1 oranında seyreltme gerekir</a:t>
            </a:r>
          </a:p>
          <a:p>
            <a:pPr algn="just"/>
            <a:r>
              <a:rPr lang="tr-TR" sz="2400" dirty="0">
                <a:latin typeface="Times New Roman" panose="02020603050405020304" pitchFamily="18" charset="0"/>
                <a:cs typeface="Times New Roman" panose="02020603050405020304" pitchFamily="18" charset="0"/>
              </a:rPr>
              <a:t>Nispeten daha az literatür mevcut</a:t>
            </a:r>
          </a:p>
          <a:p>
            <a:endParaRPr lang="tr-TR" sz="2400" dirty="0"/>
          </a:p>
          <a:p>
            <a:endParaRPr lang="tr-TR" sz="2400" dirty="0"/>
          </a:p>
        </p:txBody>
      </p:sp>
    </p:spTree>
    <p:extLst>
      <p:ext uri="{BB962C8B-B14F-4D97-AF65-F5344CB8AC3E}">
        <p14:creationId xmlns:p14="http://schemas.microsoft.com/office/powerpoint/2010/main" val="146882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6893169" y="1441938"/>
            <a:ext cx="4615962" cy="5046785"/>
          </a:xfrm>
        </p:spPr>
        <p:txBody>
          <a:bodyPr>
            <a:noAutofit/>
          </a:bodyPr>
          <a:lstStyle/>
          <a:p>
            <a:pPr algn="just"/>
            <a:r>
              <a:rPr lang="tr-TR" sz="2000" dirty="0" err="1">
                <a:latin typeface="Times New Roman" panose="02020603050405020304" pitchFamily="18" charset="0"/>
                <a:cs typeface="Times New Roman" panose="02020603050405020304" pitchFamily="18" charset="0"/>
              </a:rPr>
              <a:t>pH</a:t>
            </a:r>
            <a:r>
              <a:rPr lang="tr-TR" sz="2000" dirty="0">
                <a:latin typeface="Times New Roman" panose="02020603050405020304" pitchFamily="18" charset="0"/>
                <a:cs typeface="Times New Roman" panose="02020603050405020304" pitchFamily="18" charset="0"/>
              </a:rPr>
              <a:t> 8.0'da selüloz asetat (Panel A) ardından </a:t>
            </a:r>
            <a:r>
              <a:rPr lang="tr-TR" sz="2000" dirty="0" err="1">
                <a:latin typeface="Times New Roman" panose="02020603050405020304" pitchFamily="18" charset="0"/>
                <a:cs typeface="Times New Roman" panose="02020603050405020304" pitchFamily="18" charset="0"/>
              </a:rPr>
              <a:t>pH</a:t>
            </a:r>
            <a:r>
              <a:rPr lang="tr-TR" sz="2000" dirty="0">
                <a:latin typeface="Times New Roman" panose="02020603050405020304" pitchFamily="18" charset="0"/>
                <a:cs typeface="Times New Roman" panose="02020603050405020304" pitchFamily="18" charset="0"/>
              </a:rPr>
              <a:t> 6.0-6.2'de </a:t>
            </a:r>
            <a:r>
              <a:rPr lang="tr-TR" sz="2000" dirty="0" err="1">
                <a:latin typeface="Times New Roman" panose="02020603050405020304" pitchFamily="18" charset="0"/>
                <a:cs typeface="Times New Roman" panose="02020603050405020304" pitchFamily="18" charset="0"/>
              </a:rPr>
              <a:t>sitrat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agar</a:t>
            </a:r>
            <a:r>
              <a:rPr lang="tr-TR" sz="2000" dirty="0">
                <a:latin typeface="Times New Roman" panose="02020603050405020304" pitchFamily="18" charset="0"/>
                <a:cs typeface="Times New Roman" panose="02020603050405020304" pitchFamily="18" charset="0"/>
              </a:rPr>
              <a:t> (Panel B) ile klasik jel </a:t>
            </a:r>
            <a:r>
              <a:rPr lang="tr-TR" sz="2000" dirty="0" err="1">
                <a:latin typeface="Times New Roman" panose="02020603050405020304" pitchFamily="18" charset="0"/>
                <a:cs typeface="Times New Roman" panose="02020603050405020304" pitchFamily="18" charset="0"/>
              </a:rPr>
              <a:t>elektroforezi</a:t>
            </a:r>
            <a:r>
              <a:rPr lang="tr-TR" sz="2000" dirty="0">
                <a:latin typeface="Times New Roman" panose="02020603050405020304" pitchFamily="18" charset="0"/>
                <a:cs typeface="Times New Roman" panose="02020603050405020304" pitchFamily="18" charset="0"/>
              </a:rPr>
              <a:t> . C) Her hemoglobinde belirgin bantlarla </a:t>
            </a:r>
            <a:r>
              <a:rPr lang="tr-TR" sz="2000" dirty="0" err="1">
                <a:latin typeface="Times New Roman" panose="02020603050405020304" pitchFamily="18" charset="0"/>
                <a:cs typeface="Times New Roman" panose="02020603050405020304" pitchFamily="18" charset="0"/>
              </a:rPr>
              <a:t>izoelektrik</a:t>
            </a:r>
            <a:r>
              <a:rPr lang="tr-TR" sz="2000" dirty="0">
                <a:latin typeface="Times New Roman" panose="02020603050405020304" pitchFamily="18" charset="0"/>
                <a:cs typeface="Times New Roman" panose="02020603050405020304" pitchFamily="18" charset="0"/>
              </a:rPr>
              <a:t> odaklama . D) Her hemoglobin tipinin negatif yüklü bir kolonda tutulma süresine dayanan yüksek çözünürlüklü, yüksek performanslı sıvı </a:t>
            </a:r>
            <a:r>
              <a:rPr lang="tr-TR" sz="2000" dirty="0" err="1">
                <a:latin typeface="Times New Roman" panose="02020603050405020304" pitchFamily="18" charset="0"/>
                <a:cs typeface="Times New Roman" panose="02020603050405020304" pitchFamily="18" charset="0"/>
              </a:rPr>
              <a:t>kromatografisi</a:t>
            </a:r>
            <a:r>
              <a:rPr lang="tr-TR" sz="2000" dirty="0">
                <a:latin typeface="Times New Roman" panose="02020603050405020304" pitchFamily="18" charset="0"/>
                <a:cs typeface="Times New Roman" panose="02020603050405020304" pitchFamily="18" charset="0"/>
              </a:rPr>
              <a:t> (HPLC). E) Kılcal Bölge </a:t>
            </a:r>
            <a:r>
              <a:rPr lang="tr-TR" sz="2000" dirty="0" err="1">
                <a:latin typeface="Times New Roman" panose="02020603050405020304" pitchFamily="18" charset="0"/>
                <a:cs typeface="Times New Roman" panose="02020603050405020304" pitchFamily="18" charset="0"/>
              </a:rPr>
              <a:t>Elektroforezi</a:t>
            </a:r>
            <a:r>
              <a:rPr lang="tr-TR" sz="2000" dirty="0">
                <a:latin typeface="Times New Roman" panose="02020603050405020304" pitchFamily="18" charset="0"/>
                <a:cs typeface="Times New Roman" panose="02020603050405020304" pitchFamily="18" charset="0"/>
              </a:rPr>
              <a:t> (CZE), sıvı bir tampon kullanır ve küçük cam kılcallarda alkali tamponlar kullanarak bir elektrik alanındaki göç desenlerine göre hemoglobin fraksiyonlarını ayırır. </a:t>
            </a:r>
          </a:p>
        </p:txBody>
      </p:sp>
      <p:pic>
        <p:nvPicPr>
          <p:cNvPr id="9" name="İçerik Yer Tutucusu 8"/>
          <p:cNvPicPr>
            <a:picLocks noGrp="1" noChangeAspect="1"/>
          </p:cNvPicPr>
          <p:nvPr>
            <p:ph idx="1"/>
          </p:nvPr>
        </p:nvPicPr>
        <p:blipFill>
          <a:blip r:embed="rId2"/>
          <a:stretch>
            <a:fillRect/>
          </a:stretch>
        </p:blipFill>
        <p:spPr>
          <a:xfrm>
            <a:off x="832212" y="835269"/>
            <a:ext cx="6060957" cy="5310554"/>
          </a:xfrm>
          <a:prstGeom prst="rect">
            <a:avLst/>
          </a:prstGeom>
        </p:spPr>
      </p:pic>
    </p:spTree>
    <p:extLst>
      <p:ext uri="{BB962C8B-B14F-4D97-AF65-F5344CB8AC3E}">
        <p14:creationId xmlns:p14="http://schemas.microsoft.com/office/powerpoint/2010/main" val="1115310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313151"/>
            <a:ext cx="9601200" cy="1858549"/>
          </a:xfrm>
        </p:spPr>
        <p:txBody>
          <a:bodyPr>
            <a:normAutofit/>
          </a:bodyPr>
          <a:lstStyle/>
          <a:p>
            <a:r>
              <a:rPr lang="tr-TR" b="1" dirty="0">
                <a:latin typeface="Times New Roman" panose="02020603050405020304" pitchFamily="18" charset="0"/>
                <a:cs typeface="Times New Roman" panose="02020603050405020304" pitchFamily="18" charset="0"/>
              </a:rPr>
              <a:t>Hasta -1</a:t>
            </a:r>
            <a:br>
              <a:rPr lang="tr-TR"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7 ay, erkek, </a:t>
            </a:r>
            <a:br>
              <a:rPr lang="tr-TR" sz="2700"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Solukluk, </a:t>
            </a:r>
            <a:br>
              <a:rPr lang="tr-TR" sz="2700"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Anne-baba </a:t>
            </a:r>
            <a:r>
              <a:rPr lang="tr-TR" sz="2700" dirty="0" err="1">
                <a:latin typeface="Times New Roman" panose="02020603050405020304" pitchFamily="18" charset="0"/>
                <a:cs typeface="Times New Roman" panose="02020603050405020304" pitchFamily="18" charset="0"/>
              </a:rPr>
              <a:t>talasemi</a:t>
            </a:r>
            <a:r>
              <a:rPr lang="tr-TR" sz="2700" dirty="0">
                <a:latin typeface="Times New Roman" panose="02020603050405020304" pitchFamily="18" charset="0"/>
                <a:cs typeface="Times New Roman" panose="02020603050405020304" pitchFamily="18" charset="0"/>
              </a:rPr>
              <a:t> </a:t>
            </a:r>
            <a:r>
              <a:rPr lang="tr-TR" sz="2700" dirty="0" err="1">
                <a:latin typeface="Times New Roman" panose="02020603050405020304" pitchFamily="18" charset="0"/>
                <a:cs typeface="Times New Roman" panose="02020603050405020304" pitchFamily="18" charset="0"/>
              </a:rPr>
              <a:t>taşıyıyıcısı</a:t>
            </a:r>
            <a:r>
              <a:rPr lang="tr-TR" sz="2700" dirty="0">
                <a:latin typeface="Times New Roman" panose="02020603050405020304" pitchFamily="18" charset="0"/>
                <a:cs typeface="Times New Roman" panose="02020603050405020304" pitchFamily="18" charset="0"/>
              </a:rPr>
              <a:t>. 3. Dereceden akraba  </a:t>
            </a:r>
          </a:p>
        </p:txBody>
      </p:sp>
      <p:sp>
        <p:nvSpPr>
          <p:cNvPr id="8" name="Dikdörtgen 7"/>
          <p:cNvSpPr/>
          <p:nvPr/>
        </p:nvSpPr>
        <p:spPr>
          <a:xfrm>
            <a:off x="7526215" y="536331"/>
            <a:ext cx="2444262" cy="668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n-NO" sz="2800" b="1" dirty="0">
                <a:latin typeface="Times New Roman" panose="02020603050405020304" pitchFamily="18" charset="0"/>
                <a:cs typeface="Times New Roman" panose="02020603050405020304" pitchFamily="18" charset="0"/>
              </a:rPr>
              <a:t>HPLC</a:t>
            </a:r>
            <a:endParaRPr lang="tr-TR" sz="2800" dirty="0"/>
          </a:p>
        </p:txBody>
      </p:sp>
      <p:pic>
        <p:nvPicPr>
          <p:cNvPr id="11" name="İçerik Yer Tutucusu 10"/>
          <p:cNvPicPr>
            <a:picLocks noGrp="1" noChangeAspect="1"/>
          </p:cNvPicPr>
          <p:nvPr>
            <p:ph sz="half" idx="1"/>
          </p:nvPr>
        </p:nvPicPr>
        <p:blipFill>
          <a:blip r:embed="rId2"/>
          <a:stretch>
            <a:fillRect/>
          </a:stretch>
        </p:blipFill>
        <p:spPr>
          <a:xfrm>
            <a:off x="1515214" y="2153271"/>
            <a:ext cx="4042048" cy="143905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214" y="3807738"/>
            <a:ext cx="4019550" cy="1190625"/>
          </a:xfrm>
          <a:prstGeom prst="rect">
            <a:avLst/>
          </a:prstGeom>
          <a:ln/>
        </p:spPr>
        <p:style>
          <a:lnRef idx="2">
            <a:schemeClr val="dk1"/>
          </a:lnRef>
          <a:fillRef idx="1">
            <a:schemeClr val="lt1"/>
          </a:fillRef>
          <a:effectRef idx="0">
            <a:schemeClr val="dk1"/>
          </a:effectRef>
          <a:fontRef idx="minor">
            <a:schemeClr val="dk1"/>
          </a:fontRef>
        </p:style>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947" y="5130778"/>
            <a:ext cx="5088499" cy="127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524625" y="2404997"/>
            <a:ext cx="4821734" cy="3103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950" y="3291344"/>
            <a:ext cx="7982218" cy="1032787"/>
          </a:xfrm>
          <a:prstGeom prst="rect">
            <a:avLst/>
          </a:prstGeom>
          <a:ln/>
        </p:spPr>
        <p:style>
          <a:lnRef idx="2">
            <a:schemeClr val="dk1"/>
          </a:lnRef>
          <a:fillRef idx="1">
            <a:schemeClr val="lt1"/>
          </a:fillRef>
          <a:effectRef idx="0">
            <a:schemeClr val="dk1"/>
          </a:effectRef>
          <a:fontRef idx="minor">
            <a:schemeClr val="dk1"/>
          </a:fontRef>
        </p:style>
      </p:pic>
      <p:sp>
        <p:nvSpPr>
          <p:cNvPr id="3" name="Yuvarlatılmış Dikdörtgen 2"/>
          <p:cNvSpPr/>
          <p:nvPr/>
        </p:nvSpPr>
        <p:spPr>
          <a:xfrm>
            <a:off x="7526215" y="5668179"/>
            <a:ext cx="2843167" cy="73903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dirty="0" err="1">
                <a:latin typeface="Times New Roman" pitchFamily="18" charset="0"/>
                <a:cs typeface="Times New Roman" pitchFamily="18" charset="0"/>
              </a:rPr>
              <a:t>Talasemi</a:t>
            </a:r>
            <a:r>
              <a:rPr lang="tr-TR" sz="2800" dirty="0">
                <a:latin typeface="Times New Roman" pitchFamily="18" charset="0"/>
                <a:cs typeface="Times New Roman" pitchFamily="18" charset="0"/>
              </a:rPr>
              <a:t> Majör </a:t>
            </a:r>
            <a:br>
              <a:rPr lang="tr-TR" dirty="0"/>
            </a:br>
            <a:endParaRPr lang="tr-TR" dirty="0"/>
          </a:p>
        </p:txBody>
      </p:sp>
    </p:spTree>
    <p:extLst>
      <p:ext uri="{BB962C8B-B14F-4D97-AF65-F5344CB8AC3E}">
        <p14:creationId xmlns:p14="http://schemas.microsoft.com/office/powerpoint/2010/main" val="38579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000"/>
                                        <p:tgtEl>
                                          <p:spTgt spid="1028"/>
                                        </p:tgtEl>
                                      </p:cBhvr>
                                    </p:animEffect>
                                    <p:anim calcmode="lin" valueType="num">
                                      <p:cBhvr>
                                        <p:cTn id="15" dur="1000" fill="hold"/>
                                        <p:tgtEl>
                                          <p:spTgt spid="1028"/>
                                        </p:tgtEl>
                                        <p:attrNameLst>
                                          <p:attrName>ppt_x</p:attrName>
                                        </p:attrNameLst>
                                      </p:cBhvr>
                                      <p:tavLst>
                                        <p:tav tm="0">
                                          <p:val>
                                            <p:strVal val="#ppt_x"/>
                                          </p:val>
                                        </p:tav>
                                        <p:tav tm="100000">
                                          <p:val>
                                            <p:strVal val="#ppt_x"/>
                                          </p:val>
                                        </p:tav>
                                      </p:tavLst>
                                    </p:anim>
                                    <p:anim calcmode="lin" valueType="num">
                                      <p:cBhvr>
                                        <p:cTn id="16"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fade">
                                      <p:cBhvr>
                                        <p:cTn id="21" dur="1000"/>
                                        <p:tgtEl>
                                          <p:spTgt spid="1029"/>
                                        </p:tgtEl>
                                      </p:cBhvr>
                                    </p:animEffect>
                                    <p:anim calcmode="lin" valueType="num">
                                      <p:cBhvr>
                                        <p:cTn id="22" dur="1000" fill="hold"/>
                                        <p:tgtEl>
                                          <p:spTgt spid="1029"/>
                                        </p:tgtEl>
                                        <p:attrNameLst>
                                          <p:attrName>ppt_x</p:attrName>
                                        </p:attrNameLst>
                                      </p:cBhvr>
                                      <p:tavLst>
                                        <p:tav tm="0">
                                          <p:val>
                                            <p:strVal val="#ppt_x"/>
                                          </p:val>
                                        </p:tav>
                                        <p:tav tm="100000">
                                          <p:val>
                                            <p:strVal val="#ppt_x"/>
                                          </p:val>
                                        </p:tav>
                                      </p:tavLst>
                                    </p:anim>
                                    <p:anim calcmode="lin" valueType="num">
                                      <p:cBhvr>
                                        <p:cTn id="2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barn(inVertical)">
                                      <p:cBhvr>
                                        <p:cTn id="28" dur="500"/>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a:stretch>
            <a:fillRect/>
          </a:stretch>
        </p:blipFill>
        <p:spPr>
          <a:xfrm>
            <a:off x="1735014" y="2171700"/>
            <a:ext cx="3848100" cy="1247775"/>
          </a:xfrm>
          <a:prstGeom prst="rect">
            <a:avLst/>
          </a:prstGeom>
        </p:spPr>
      </p:pic>
      <p:sp>
        <p:nvSpPr>
          <p:cNvPr id="2" name="Unvan 1"/>
          <p:cNvSpPr>
            <a:spLocks noGrp="1"/>
          </p:cNvSpPr>
          <p:nvPr>
            <p:ph type="title"/>
          </p:nvPr>
        </p:nvSpPr>
        <p:spPr>
          <a:xfrm>
            <a:off x="1371600" y="438412"/>
            <a:ext cx="9601200" cy="1528174"/>
          </a:xfrm>
        </p:spPr>
        <p:txBody>
          <a:bodyPr>
            <a:normAutofit/>
          </a:bodyPr>
          <a:lstStyle/>
          <a:p>
            <a:r>
              <a:rPr lang="tr-TR" b="1" dirty="0">
                <a:latin typeface="Times New Roman" panose="02020603050405020304" pitchFamily="18" charset="0"/>
                <a:cs typeface="Times New Roman" panose="02020603050405020304" pitchFamily="18" charset="0"/>
              </a:rPr>
              <a:t>Hasta-2</a:t>
            </a:r>
            <a:r>
              <a:rPr lang="tr-TR" dirty="0">
                <a:latin typeface="Times New Roman" panose="02020603050405020304" pitchFamily="18" charset="0"/>
                <a:cs typeface="Times New Roman" panose="02020603050405020304" pitchFamily="18" charset="0"/>
              </a:rPr>
              <a:t> </a:t>
            </a:r>
            <a:br>
              <a:rPr lang="tr-TR"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1.5 yaş , erkek</a:t>
            </a:r>
            <a:br>
              <a:rPr lang="tr-TR" sz="2700" dirty="0">
                <a:latin typeface="Times New Roman" panose="02020603050405020304" pitchFamily="18" charset="0"/>
                <a:cs typeface="Times New Roman" panose="02020603050405020304" pitchFamily="18" charset="0"/>
              </a:rPr>
            </a:br>
            <a:r>
              <a:rPr lang="tr-TR" sz="2700" dirty="0">
                <a:latin typeface="Times New Roman" panose="02020603050405020304" pitchFamily="18" charset="0"/>
                <a:cs typeface="Times New Roman" panose="02020603050405020304" pitchFamily="18" charset="0"/>
              </a:rPr>
              <a:t>Solukluk </a:t>
            </a:r>
          </a:p>
        </p:txBody>
      </p:sp>
      <p:pic>
        <p:nvPicPr>
          <p:cNvPr id="5" name="İçerik Yer Tutucusu 4"/>
          <p:cNvPicPr>
            <a:picLocks noGrp="1" noChangeAspect="1"/>
          </p:cNvPicPr>
          <p:nvPr>
            <p:ph sz="half" idx="1"/>
          </p:nvPr>
        </p:nvPicPr>
        <p:blipFill>
          <a:blip r:embed="rId3"/>
          <a:stretch>
            <a:fillRect/>
          </a:stretch>
        </p:blipFill>
        <p:spPr>
          <a:xfrm>
            <a:off x="1452562" y="3607239"/>
            <a:ext cx="4600035" cy="1457132"/>
          </a:xfrm>
          <a:prstGeom prst="rect">
            <a:avLst/>
          </a:prstGeom>
        </p:spPr>
      </p:pic>
      <p:pic>
        <p:nvPicPr>
          <p:cNvPr id="7" name="İçerik Yer Tutucusu 6"/>
          <p:cNvPicPr>
            <a:picLocks noGrp="1" noChangeAspect="1"/>
          </p:cNvPicPr>
          <p:nvPr>
            <p:ph sz="half" idx="2"/>
          </p:nvPr>
        </p:nvPicPr>
        <p:blipFill>
          <a:blip r:embed="rId4"/>
          <a:stretch>
            <a:fillRect/>
          </a:stretch>
        </p:blipFill>
        <p:spPr>
          <a:xfrm>
            <a:off x="6454286" y="2364713"/>
            <a:ext cx="5348223" cy="3366540"/>
          </a:xfrm>
          <a:prstGeom prst="rect">
            <a:avLst/>
          </a:prstGeom>
        </p:spPr>
      </p:pic>
      <p:pic>
        <p:nvPicPr>
          <p:cNvPr id="6" name="Resim 5"/>
          <p:cNvPicPr>
            <a:picLocks noChangeAspect="1"/>
          </p:cNvPicPr>
          <p:nvPr/>
        </p:nvPicPr>
        <p:blipFill>
          <a:blip r:embed="rId5"/>
          <a:stretch>
            <a:fillRect/>
          </a:stretch>
        </p:blipFill>
        <p:spPr>
          <a:xfrm>
            <a:off x="1371600" y="5153149"/>
            <a:ext cx="4815253" cy="1285892"/>
          </a:xfrm>
          <a:prstGeom prst="rect">
            <a:avLst/>
          </a:prstGeom>
        </p:spPr>
      </p:pic>
      <p:pic>
        <p:nvPicPr>
          <p:cNvPr id="9" name="Resim 8"/>
          <p:cNvPicPr>
            <a:picLocks noChangeAspect="1"/>
          </p:cNvPicPr>
          <p:nvPr/>
        </p:nvPicPr>
        <p:blipFill>
          <a:blip r:embed="rId6"/>
          <a:stretch>
            <a:fillRect/>
          </a:stretch>
        </p:blipFill>
        <p:spPr>
          <a:xfrm>
            <a:off x="7985418" y="685800"/>
            <a:ext cx="2481287" cy="780356"/>
          </a:xfrm>
          <a:prstGeom prst="rect">
            <a:avLst/>
          </a:prstGeom>
        </p:spPr>
      </p:pic>
      <p:sp>
        <p:nvSpPr>
          <p:cNvPr id="3" name="Dikdörtgen 2"/>
          <p:cNvSpPr/>
          <p:nvPr/>
        </p:nvSpPr>
        <p:spPr>
          <a:xfrm>
            <a:off x="7603299" y="5561556"/>
            <a:ext cx="3582443" cy="65135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solidFill>
                  <a:schemeClr val="tx1"/>
                </a:solidFill>
              </a:rPr>
              <a:t>Orak hücreli anemi</a:t>
            </a:r>
          </a:p>
        </p:txBody>
      </p:sp>
      <p:sp>
        <p:nvSpPr>
          <p:cNvPr id="4" name="Yuvarlatılmış Dikdörtgen 3"/>
          <p:cNvSpPr/>
          <p:nvPr/>
        </p:nvSpPr>
        <p:spPr>
          <a:xfrm>
            <a:off x="3103685" y="3086100"/>
            <a:ext cx="6708530" cy="99353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800" b="1" dirty="0" err="1">
                <a:latin typeface="Times New Roman" panose="02020603050405020304" pitchFamily="18" charset="0"/>
                <a:cs typeface="Times New Roman" panose="02020603050405020304" pitchFamily="18" charset="0"/>
              </a:rPr>
              <a:t>Homozigot</a:t>
            </a:r>
            <a:r>
              <a:rPr lang="tr-TR" sz="2800" b="1" dirty="0">
                <a:latin typeface="Times New Roman" panose="02020603050405020304" pitchFamily="18" charset="0"/>
                <a:cs typeface="Times New Roman" panose="02020603050405020304" pitchFamily="18" charset="0"/>
              </a:rPr>
              <a:t>  c.20A&gt;t (p.Glu7Val)(</a:t>
            </a:r>
            <a:r>
              <a:rPr lang="tr-TR" sz="2800" b="1" dirty="0" err="1">
                <a:latin typeface="Times New Roman" panose="02020603050405020304" pitchFamily="18" charset="0"/>
                <a:cs typeface="Times New Roman" panose="02020603050405020304" pitchFamily="18" charset="0"/>
              </a:rPr>
              <a:t>HbS</a:t>
            </a:r>
            <a:r>
              <a:rPr lang="tr-TR"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7759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465992"/>
            <a:ext cx="9601200" cy="1705708"/>
          </a:xfrm>
        </p:spPr>
        <p:txBody>
          <a:bodyPr>
            <a:normAutofit/>
          </a:bodyPr>
          <a:lstStyle/>
          <a:p>
            <a:r>
              <a:rPr lang="tr-TR" dirty="0">
                <a:latin typeface="Times New Roman" panose="02020603050405020304" pitchFamily="18" charset="0"/>
                <a:cs typeface="Times New Roman" panose="02020603050405020304" pitchFamily="18" charset="0"/>
              </a:rPr>
              <a:t>Hasta-3 </a:t>
            </a:r>
            <a:br>
              <a:rPr lang="tr-TR"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16 yaş, kız,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ilk kez 7 yaşında solukluk</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Anemi tedavisi almış. Anne-baba akrabalık yok</a:t>
            </a:r>
            <a:endParaRPr lang="tr-TR" dirty="0">
              <a:latin typeface="Times New Roman" panose="02020603050405020304" pitchFamily="18" charset="0"/>
              <a:cs typeface="Times New Roman" panose="02020603050405020304" pitchFamily="18" charset="0"/>
            </a:endParaRPr>
          </a:p>
        </p:txBody>
      </p:sp>
      <p:pic>
        <p:nvPicPr>
          <p:cNvPr id="5" name="İçerik Yer Tutucusu 4"/>
          <p:cNvPicPr>
            <a:picLocks noGrp="1" noChangeAspect="1"/>
          </p:cNvPicPr>
          <p:nvPr>
            <p:ph sz="half" idx="1"/>
          </p:nvPr>
        </p:nvPicPr>
        <p:blipFill>
          <a:blip r:embed="rId2"/>
          <a:stretch>
            <a:fillRect/>
          </a:stretch>
        </p:blipFill>
        <p:spPr>
          <a:xfrm>
            <a:off x="1503485" y="5359171"/>
            <a:ext cx="4448175" cy="1282907"/>
          </a:xfrm>
          <a:prstGeom prst="rect">
            <a:avLst/>
          </a:prstGeom>
        </p:spPr>
      </p:pic>
      <p:pic>
        <p:nvPicPr>
          <p:cNvPr id="6" name="İçerik Yer Tutucusu 5"/>
          <p:cNvPicPr>
            <a:picLocks noGrp="1" noChangeAspect="1"/>
          </p:cNvPicPr>
          <p:nvPr>
            <p:ph sz="half" idx="2"/>
          </p:nvPr>
        </p:nvPicPr>
        <p:blipFill>
          <a:blip r:embed="rId3"/>
          <a:stretch>
            <a:fillRect/>
          </a:stretch>
        </p:blipFill>
        <p:spPr>
          <a:xfrm>
            <a:off x="6593053" y="2207626"/>
            <a:ext cx="5527775" cy="3187471"/>
          </a:xfrm>
          <a:prstGeom prst="rect">
            <a:avLst/>
          </a:prstGeom>
        </p:spPr>
      </p:pic>
      <p:pic>
        <p:nvPicPr>
          <p:cNvPr id="7" name="Resim 6"/>
          <p:cNvPicPr>
            <a:picLocks noChangeAspect="1"/>
          </p:cNvPicPr>
          <p:nvPr/>
        </p:nvPicPr>
        <p:blipFill>
          <a:blip r:embed="rId4"/>
          <a:stretch>
            <a:fillRect/>
          </a:stretch>
        </p:blipFill>
        <p:spPr>
          <a:xfrm>
            <a:off x="1503485" y="3801362"/>
            <a:ext cx="4679943" cy="1368515"/>
          </a:xfrm>
          <a:prstGeom prst="rect">
            <a:avLst/>
          </a:prstGeom>
        </p:spPr>
      </p:pic>
      <p:pic>
        <p:nvPicPr>
          <p:cNvPr id="8" name="Resim 7"/>
          <p:cNvPicPr>
            <a:picLocks noChangeAspect="1"/>
          </p:cNvPicPr>
          <p:nvPr/>
        </p:nvPicPr>
        <p:blipFill>
          <a:blip r:embed="rId5"/>
          <a:stretch>
            <a:fillRect/>
          </a:stretch>
        </p:blipFill>
        <p:spPr>
          <a:xfrm>
            <a:off x="1541584" y="2300288"/>
            <a:ext cx="4371975" cy="1257300"/>
          </a:xfrm>
          <a:prstGeom prst="rect">
            <a:avLst/>
          </a:prstGeom>
        </p:spPr>
      </p:pic>
      <p:pic>
        <p:nvPicPr>
          <p:cNvPr id="9" name="Resim 8"/>
          <p:cNvPicPr>
            <a:picLocks noChangeAspect="1"/>
          </p:cNvPicPr>
          <p:nvPr/>
        </p:nvPicPr>
        <p:blipFill>
          <a:blip r:embed="rId6"/>
          <a:stretch>
            <a:fillRect/>
          </a:stretch>
        </p:blipFill>
        <p:spPr>
          <a:xfrm>
            <a:off x="8310733" y="796784"/>
            <a:ext cx="2481287" cy="780356"/>
          </a:xfrm>
          <a:prstGeom prst="rect">
            <a:avLst/>
          </a:prstGeom>
        </p:spPr>
      </p:pic>
      <p:sp>
        <p:nvSpPr>
          <p:cNvPr id="3" name="Dikdörtgen 2"/>
          <p:cNvSpPr/>
          <p:nvPr/>
        </p:nvSpPr>
        <p:spPr>
          <a:xfrm>
            <a:off x="7565720" y="5511453"/>
            <a:ext cx="3582443" cy="77661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latin typeface="Times New Roman" pitchFamily="18" charset="0"/>
                <a:cs typeface="Times New Roman" pitchFamily="18" charset="0"/>
              </a:rPr>
              <a:t>Hemoglobin H</a:t>
            </a:r>
          </a:p>
        </p:txBody>
      </p:sp>
      <p:pic>
        <p:nvPicPr>
          <p:cNvPr id="4" name="Resim 3"/>
          <p:cNvPicPr>
            <a:picLocks noChangeAspect="1"/>
          </p:cNvPicPr>
          <p:nvPr/>
        </p:nvPicPr>
        <p:blipFill>
          <a:blip r:embed="rId7"/>
          <a:stretch>
            <a:fillRect/>
          </a:stretch>
        </p:blipFill>
        <p:spPr>
          <a:xfrm>
            <a:off x="2147145" y="2722319"/>
            <a:ext cx="8882744" cy="2319071"/>
          </a:xfrm>
          <a:prstGeom prst="rect">
            <a:avLst/>
          </a:prstGeom>
        </p:spPr>
        <p:style>
          <a:lnRef idx="2">
            <a:schemeClr val="dk1"/>
          </a:lnRef>
          <a:fillRef idx="1">
            <a:schemeClr val="lt1"/>
          </a:fillRef>
          <a:effectRef idx="0">
            <a:schemeClr val="dk1"/>
          </a:effectRef>
          <a:fontRef idx="minor">
            <a:schemeClr val="dk1"/>
          </a:fontRef>
        </p:style>
      </p:pic>
      <p:sp>
        <p:nvSpPr>
          <p:cNvPr id="10" name="Dikdörtgen 9"/>
          <p:cNvSpPr/>
          <p:nvPr/>
        </p:nvSpPr>
        <p:spPr>
          <a:xfrm>
            <a:off x="9064869" y="2769577"/>
            <a:ext cx="1820008" cy="3429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a:t>MLPA</a:t>
            </a:r>
          </a:p>
        </p:txBody>
      </p:sp>
    </p:spTree>
    <p:extLst>
      <p:ext uri="{BB962C8B-B14F-4D97-AF65-F5344CB8AC3E}">
        <p14:creationId xmlns:p14="http://schemas.microsoft.com/office/powerpoint/2010/main" val="2822731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9"/>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Moleküler tanı </a:t>
            </a:r>
          </a:p>
        </p:txBody>
      </p:sp>
      <p:sp>
        <p:nvSpPr>
          <p:cNvPr id="8" name="İçerik Yer Tutucusu 7"/>
          <p:cNvSpPr>
            <a:spLocks noGrp="1"/>
          </p:cNvSpPr>
          <p:nvPr>
            <p:ph sz="half" idx="1"/>
          </p:nvPr>
        </p:nvSpPr>
        <p:spPr/>
        <p:txBody>
          <a:bodyPr>
            <a:normAutofit/>
          </a:bodyPr>
          <a:lstStyle/>
          <a:p>
            <a:pPr algn="just"/>
            <a:r>
              <a:rPr lang="tr-TR" dirty="0">
                <a:latin typeface="Times New Roman" panose="02020603050405020304" pitchFamily="18" charset="0"/>
                <a:cs typeface="Times New Roman" panose="02020603050405020304" pitchFamily="18" charset="0"/>
              </a:rPr>
              <a:t>Hemoglobin bozukluklarının biyokimyasal yöntemler kullanılarak </a:t>
            </a:r>
            <a:r>
              <a:rPr lang="tr-TR" dirty="0" err="1">
                <a:latin typeface="Times New Roman" panose="02020603050405020304" pitchFamily="18" charset="0"/>
                <a:cs typeface="Times New Roman" panose="02020603050405020304" pitchFamily="18" charset="0"/>
              </a:rPr>
              <a:t>varsayımsal</a:t>
            </a:r>
            <a:r>
              <a:rPr lang="tr-TR" dirty="0">
                <a:latin typeface="Times New Roman" panose="02020603050405020304" pitchFamily="18" charset="0"/>
                <a:cs typeface="Times New Roman" panose="02020603050405020304" pitchFamily="18" charset="0"/>
              </a:rPr>
              <a:t> tanısı yapıldıktan sonra, klinik </a:t>
            </a:r>
            <a:r>
              <a:rPr lang="tr-TR" dirty="0" err="1">
                <a:latin typeface="Times New Roman" panose="02020603050405020304" pitchFamily="18" charset="0"/>
                <a:cs typeface="Times New Roman" panose="02020603050405020304" pitchFamily="18" charset="0"/>
              </a:rPr>
              <a:t>fenotipi</a:t>
            </a:r>
            <a:r>
              <a:rPr lang="tr-TR" dirty="0">
                <a:latin typeface="Times New Roman" panose="02020603050405020304" pitchFamily="18" charset="0"/>
                <a:cs typeface="Times New Roman" panose="02020603050405020304" pitchFamily="18" charset="0"/>
              </a:rPr>
              <a:t> doğrulamak ve/veya genetik danışmanlığa rehberlik etmek için </a:t>
            </a:r>
            <a:r>
              <a:rPr lang="tr-TR" dirty="0" err="1">
                <a:latin typeface="Times New Roman" panose="02020603050405020304" pitchFamily="18" charset="0"/>
                <a:cs typeface="Times New Roman" panose="02020603050405020304" pitchFamily="18" charset="0"/>
              </a:rPr>
              <a:t>delesyonların</a:t>
            </a:r>
            <a:r>
              <a:rPr lang="tr-TR" dirty="0">
                <a:latin typeface="Times New Roman" panose="02020603050405020304" pitchFamily="18" charset="0"/>
                <a:cs typeface="Times New Roman" panose="02020603050405020304" pitchFamily="18" charset="0"/>
              </a:rPr>
              <a:t> veya mutasyonların </a:t>
            </a:r>
            <a:r>
              <a:rPr lang="tr-TR" dirty="0" err="1">
                <a:latin typeface="Times New Roman" panose="02020603050405020304" pitchFamily="18" charset="0"/>
                <a:cs typeface="Times New Roman" panose="02020603050405020304" pitchFamily="18" charset="0"/>
              </a:rPr>
              <a:t>karakterizasyonu</a:t>
            </a:r>
            <a:r>
              <a:rPr lang="tr-TR" dirty="0">
                <a:latin typeface="Times New Roman" panose="02020603050405020304" pitchFamily="18" charset="0"/>
                <a:cs typeface="Times New Roman" panose="02020603050405020304" pitchFamily="18" charset="0"/>
              </a:rPr>
              <a:t> gerekebilir . </a:t>
            </a:r>
          </a:p>
        </p:txBody>
      </p:sp>
      <p:pic>
        <p:nvPicPr>
          <p:cNvPr id="9" name="Resim 8"/>
          <p:cNvPicPr>
            <a:picLocks noChangeAspect="1"/>
          </p:cNvPicPr>
          <p:nvPr/>
        </p:nvPicPr>
        <p:blipFill>
          <a:blip r:embed="rId2"/>
          <a:stretch>
            <a:fillRect/>
          </a:stretch>
        </p:blipFill>
        <p:spPr>
          <a:xfrm>
            <a:off x="6849209" y="2396266"/>
            <a:ext cx="3480288" cy="3360866"/>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56618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415562" y="10226"/>
            <a:ext cx="9108830" cy="6847774"/>
          </a:xfrm>
          <a:prstGeom prst="rect">
            <a:avLst/>
          </a:prstGeom>
        </p:spPr>
      </p:pic>
    </p:spTree>
    <p:extLst>
      <p:ext uri="{BB962C8B-B14F-4D97-AF65-F5344CB8AC3E}">
        <p14:creationId xmlns:p14="http://schemas.microsoft.com/office/powerpoint/2010/main" val="3953651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371600" y="685800"/>
            <a:ext cx="9601200" cy="729762"/>
          </a:xfrm>
        </p:spPr>
        <p:txBody>
          <a:bodyPr/>
          <a:lstStyle/>
          <a:p>
            <a:r>
              <a:rPr lang="tr-TR" dirty="0">
                <a:latin typeface="Times New Roman" panose="02020603050405020304" pitchFamily="18" charset="0"/>
                <a:cs typeface="Times New Roman" panose="02020603050405020304" pitchFamily="18" charset="0"/>
              </a:rPr>
              <a:t>Prenatal ve </a:t>
            </a:r>
            <a:r>
              <a:rPr lang="tr-TR" dirty="0" err="1">
                <a:latin typeface="Times New Roman" panose="02020603050405020304" pitchFamily="18" charset="0"/>
                <a:cs typeface="Times New Roman" panose="02020603050405020304" pitchFamily="18" charset="0"/>
              </a:rPr>
              <a:t>Neonatal</a:t>
            </a:r>
            <a:r>
              <a:rPr lang="tr-TR" dirty="0">
                <a:latin typeface="Times New Roman" panose="02020603050405020304" pitchFamily="18" charset="0"/>
                <a:cs typeface="Times New Roman" panose="02020603050405020304" pitchFamily="18" charset="0"/>
              </a:rPr>
              <a:t> Tarama </a:t>
            </a:r>
          </a:p>
        </p:txBody>
      </p:sp>
      <p:pic>
        <p:nvPicPr>
          <p:cNvPr id="7" name="İçerik Yer Tutucusu 6"/>
          <p:cNvPicPr>
            <a:picLocks noGrp="1" noChangeAspect="1"/>
          </p:cNvPicPr>
          <p:nvPr>
            <p:ph idx="1"/>
          </p:nvPr>
        </p:nvPicPr>
        <p:blipFill>
          <a:blip r:embed="rId2"/>
          <a:stretch>
            <a:fillRect/>
          </a:stretch>
        </p:blipFill>
        <p:spPr>
          <a:xfrm>
            <a:off x="1252602" y="1230419"/>
            <a:ext cx="4268133" cy="5249271"/>
          </a:xfrm>
          <a:prstGeom prst="rect">
            <a:avLst/>
          </a:prstGeom>
        </p:spPr>
      </p:pic>
      <p:sp>
        <p:nvSpPr>
          <p:cNvPr id="9" name="Dikdörtgen 8"/>
          <p:cNvSpPr/>
          <p:nvPr/>
        </p:nvSpPr>
        <p:spPr>
          <a:xfrm>
            <a:off x="5486399" y="6392008"/>
            <a:ext cx="6425853" cy="400110"/>
          </a:xfrm>
          <a:prstGeom prst="rect">
            <a:avLst/>
          </a:prstGeom>
        </p:spPr>
        <p:txBody>
          <a:bodyPr wrap="square">
            <a:spAutoFit/>
          </a:bodyPr>
          <a:lstStyle/>
          <a:p>
            <a:r>
              <a:rPr lang="tr-TR" sz="1000" dirty="0" err="1">
                <a:latin typeface="Times New Roman" panose="02020603050405020304" pitchFamily="18" charset="0"/>
                <a:cs typeface="Times New Roman" panose="02020603050405020304" pitchFamily="18" charset="0"/>
              </a:rPr>
              <a:t>Screening</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and</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treatment</a:t>
            </a:r>
            <a:r>
              <a:rPr lang="tr-TR" sz="1000" dirty="0">
                <a:latin typeface="Times New Roman" panose="02020603050405020304" pitchFamily="18" charset="0"/>
                <a:cs typeface="Times New Roman" panose="02020603050405020304" pitchFamily="18" charset="0"/>
              </a:rPr>
              <a:t> of </a:t>
            </a:r>
            <a:r>
              <a:rPr lang="tr-TR" sz="1000" dirty="0" err="1">
                <a:latin typeface="Times New Roman" panose="02020603050405020304" pitchFamily="18" charset="0"/>
                <a:cs typeface="Times New Roman" panose="02020603050405020304" pitchFamily="18" charset="0"/>
              </a:rPr>
              <a:t>thalassemia</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Yue</a:t>
            </a:r>
            <a:r>
              <a:rPr lang="tr-TR" sz="1000" dirty="0">
                <a:latin typeface="Times New Roman" panose="02020603050405020304" pitchFamily="18" charset="0"/>
                <a:cs typeface="Times New Roman" panose="02020603050405020304" pitchFamily="18" charset="0"/>
              </a:rPr>
              <a:t> Su , </a:t>
            </a:r>
            <a:r>
              <a:rPr lang="tr-TR" sz="1000" dirty="0" err="1">
                <a:latin typeface="Times New Roman" panose="02020603050405020304" pitchFamily="18" charset="0"/>
                <a:cs typeface="Times New Roman" panose="02020603050405020304" pitchFamily="18" charset="0"/>
              </a:rPr>
              <a:t>Jiahao</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Xie</a:t>
            </a:r>
            <a:r>
              <a:rPr lang="tr-TR" sz="1000" dirty="0">
                <a:latin typeface="Times New Roman" panose="02020603050405020304" pitchFamily="18" charset="0"/>
                <a:cs typeface="Times New Roman" panose="02020603050405020304" pitchFamily="18" charset="0"/>
              </a:rPr>
              <a:t> , </a:t>
            </a:r>
            <a:r>
              <a:rPr lang="tr-TR" sz="1000" dirty="0" err="1">
                <a:latin typeface="Times New Roman" panose="02020603050405020304" pitchFamily="18" charset="0"/>
                <a:cs typeface="Times New Roman" panose="02020603050405020304" pitchFamily="18" charset="0"/>
              </a:rPr>
              <a:t>Junjia</a:t>
            </a:r>
            <a:r>
              <a:rPr lang="tr-TR" sz="1000" dirty="0">
                <a:latin typeface="Times New Roman" panose="02020603050405020304" pitchFamily="18" charset="0"/>
                <a:cs typeface="Times New Roman" panose="02020603050405020304" pitchFamily="18" charset="0"/>
              </a:rPr>
              <a:t> He, </a:t>
            </a:r>
            <a:r>
              <a:rPr lang="tr-TR" sz="1000" dirty="0" err="1">
                <a:latin typeface="Times New Roman" panose="02020603050405020304" pitchFamily="18" charset="0"/>
                <a:cs typeface="Times New Roman" panose="02020603050405020304" pitchFamily="18" charset="0"/>
              </a:rPr>
              <a:t>Yeyu</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Shen</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b,Ting</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Li</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Weitao</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Huang</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Clinica</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Chimica</a:t>
            </a:r>
            <a:r>
              <a:rPr lang="tr-TR" sz="1000" dirty="0">
                <a:latin typeface="Times New Roman" panose="02020603050405020304" pitchFamily="18" charset="0"/>
                <a:cs typeface="Times New Roman" panose="02020603050405020304" pitchFamily="18" charset="0"/>
              </a:rPr>
              <a:t> </a:t>
            </a:r>
            <a:r>
              <a:rPr lang="tr-TR" sz="1000" dirty="0" err="1">
                <a:latin typeface="Times New Roman" panose="02020603050405020304" pitchFamily="18" charset="0"/>
                <a:cs typeface="Times New Roman" panose="02020603050405020304" pitchFamily="18" charset="0"/>
              </a:rPr>
              <a:t>Acta</a:t>
            </a:r>
            <a:r>
              <a:rPr lang="tr-TR" sz="1000" dirty="0">
                <a:latin typeface="Times New Roman" panose="02020603050405020304" pitchFamily="18" charset="0"/>
                <a:cs typeface="Times New Roman" panose="02020603050405020304" pitchFamily="18" charset="0"/>
              </a:rPr>
              <a:t> 570 (2025) 120211</a:t>
            </a:r>
          </a:p>
        </p:txBody>
      </p:sp>
      <p:pic>
        <p:nvPicPr>
          <p:cNvPr id="10" name="Resim 9"/>
          <p:cNvPicPr>
            <a:picLocks noChangeAspect="1"/>
          </p:cNvPicPr>
          <p:nvPr/>
        </p:nvPicPr>
        <p:blipFill>
          <a:blip r:embed="rId3"/>
          <a:stretch>
            <a:fillRect/>
          </a:stretch>
        </p:blipFill>
        <p:spPr>
          <a:xfrm>
            <a:off x="5758730" y="1987060"/>
            <a:ext cx="6252747" cy="4053577"/>
          </a:xfrm>
          <a:prstGeom prst="rect">
            <a:avLst/>
          </a:prstGeom>
        </p:spPr>
      </p:pic>
    </p:spTree>
    <p:extLst>
      <p:ext uri="{BB962C8B-B14F-4D97-AF65-F5344CB8AC3E}">
        <p14:creationId xmlns:p14="http://schemas.microsoft.com/office/powerpoint/2010/main" val="137993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6"/>
          <p:cNvSpPr>
            <a:spLocks noGrp="1"/>
          </p:cNvSpPr>
          <p:nvPr>
            <p:ph type="title"/>
          </p:nvPr>
        </p:nvSpPr>
        <p:spPr>
          <a:xfrm>
            <a:off x="1371600" y="685800"/>
            <a:ext cx="9601200" cy="896815"/>
          </a:xfrm>
        </p:spPr>
        <p:txBody>
          <a:bodyPr/>
          <a:lstStyle/>
          <a:p>
            <a:r>
              <a:rPr lang="tr-TR" b="1" dirty="0">
                <a:latin typeface="Times New Roman" pitchFamily="18" charset="0"/>
                <a:cs typeface="Times New Roman" pitchFamily="18" charset="0"/>
              </a:rPr>
              <a:t>TARAMA</a:t>
            </a:r>
          </a:p>
        </p:txBody>
      </p:sp>
      <p:sp>
        <p:nvSpPr>
          <p:cNvPr id="11" name="İçerik Yer Tutucusu 10"/>
          <p:cNvSpPr>
            <a:spLocks noGrp="1"/>
          </p:cNvSpPr>
          <p:nvPr>
            <p:ph sz="quarter" idx="4"/>
          </p:nvPr>
        </p:nvSpPr>
        <p:spPr>
          <a:xfrm>
            <a:off x="5996354" y="1072662"/>
            <a:ext cx="4972644" cy="5495192"/>
          </a:xfrm>
        </p:spPr>
        <p:txBody>
          <a:bodyPr>
            <a:normAutofit fontScale="92500" lnSpcReduction="10000"/>
          </a:bodyPr>
          <a:lstStyle/>
          <a:p>
            <a:pPr algn="just"/>
            <a:r>
              <a:rPr lang="tr-TR" dirty="0">
                <a:latin typeface="Times New Roman" panose="02020603050405020304" pitchFamily="18" charset="0"/>
                <a:cs typeface="Times New Roman" panose="02020603050405020304" pitchFamily="18" charset="0"/>
              </a:rPr>
              <a:t>Riskli ebeveynlerin saptanması ve böylece riskli gebeliklerin doğum öncesi belirlenmesini </a:t>
            </a:r>
          </a:p>
          <a:p>
            <a:pPr algn="just"/>
            <a:r>
              <a:rPr lang="tr-TR" dirty="0">
                <a:latin typeface="Times New Roman" panose="02020603050405020304" pitchFamily="18" charset="0"/>
                <a:cs typeface="Times New Roman" panose="02020603050405020304" pitchFamily="18" charset="0"/>
              </a:rPr>
              <a:t>Prenatal tanıda genetik materyalin </a:t>
            </a:r>
            <a:r>
              <a:rPr lang="tr-TR" dirty="0" err="1">
                <a:latin typeface="Times New Roman" panose="02020603050405020304" pitchFamily="18" charset="0"/>
                <a:cs typeface="Times New Roman" panose="02020603050405020304" pitchFamily="18" charset="0"/>
              </a:rPr>
              <a:t>eldesi</a:t>
            </a:r>
            <a:r>
              <a:rPr lang="tr-TR" dirty="0">
                <a:latin typeface="Times New Roman" panose="02020603050405020304" pitchFamily="18" charset="0"/>
                <a:cs typeface="Times New Roman" panose="02020603050405020304" pitchFamily="18" charset="0"/>
              </a:rPr>
              <a:t> için en çok tercih edilenden en az tercih edilene doğru; </a:t>
            </a:r>
            <a:r>
              <a:rPr lang="tr-TR" dirty="0" err="1">
                <a:latin typeface="Times New Roman" panose="02020603050405020304" pitchFamily="18" charset="0"/>
                <a:cs typeface="Times New Roman" panose="02020603050405020304" pitchFamily="18" charset="0"/>
              </a:rPr>
              <a:t>koryonik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villus</a:t>
            </a:r>
            <a:r>
              <a:rPr lang="tr-TR" dirty="0">
                <a:latin typeface="Times New Roman" panose="02020603050405020304" pitchFamily="18" charset="0"/>
                <a:cs typeface="Times New Roman" panose="02020603050405020304" pitchFamily="18" charset="0"/>
              </a:rPr>
              <a:t> örneklemesi, </a:t>
            </a:r>
            <a:r>
              <a:rPr lang="tr-TR" dirty="0" err="1">
                <a:latin typeface="Times New Roman" panose="02020603050405020304" pitchFamily="18" charset="0"/>
                <a:cs typeface="Times New Roman" panose="02020603050405020304" pitchFamily="18" charset="0"/>
              </a:rPr>
              <a:t>kordosentez</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amniyosentezdir</a:t>
            </a:r>
            <a:r>
              <a:rPr lang="tr-TR" dirty="0">
                <a:latin typeface="Times New Roman" panose="02020603050405020304" pitchFamily="18" charset="0"/>
                <a:cs typeface="Times New Roman" panose="02020603050405020304" pitchFamily="18" charset="0"/>
              </a:rPr>
              <a:t>. </a:t>
            </a:r>
          </a:p>
          <a:p>
            <a:pPr algn="just"/>
            <a:r>
              <a:rPr lang="tr-TR" dirty="0" err="1">
                <a:latin typeface="Times New Roman" panose="02020603050405020304" pitchFamily="18" charset="0"/>
                <a:cs typeface="Times New Roman" panose="02020603050405020304" pitchFamily="18" charset="0"/>
              </a:rPr>
              <a:t>Koryonik</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villus</a:t>
            </a:r>
            <a:r>
              <a:rPr lang="tr-TR" dirty="0">
                <a:latin typeface="Times New Roman" panose="02020603050405020304" pitchFamily="18" charset="0"/>
                <a:cs typeface="Times New Roman" panose="02020603050405020304" pitchFamily="18" charset="0"/>
              </a:rPr>
              <a:t> örneklemesi, gebeliğin erken dönemlerinde (10-12 hafta) </a:t>
            </a:r>
            <a:r>
              <a:rPr lang="tr-TR" dirty="0" err="1">
                <a:latin typeface="Times New Roman" panose="02020603050405020304" pitchFamily="18" charset="0"/>
                <a:cs typeface="Times New Roman" panose="02020603050405020304" pitchFamily="18" charset="0"/>
              </a:rPr>
              <a:t>transservikal</a:t>
            </a:r>
            <a:r>
              <a:rPr lang="tr-TR" dirty="0">
                <a:latin typeface="Times New Roman" panose="02020603050405020304" pitchFamily="18" charset="0"/>
                <a:cs typeface="Times New Roman" panose="02020603050405020304" pitchFamily="18" charset="0"/>
              </a:rPr>
              <a:t> veya </a:t>
            </a:r>
            <a:r>
              <a:rPr lang="tr-TR" dirty="0" err="1">
                <a:latin typeface="Times New Roman" panose="02020603050405020304" pitchFamily="18" charset="0"/>
                <a:cs typeface="Times New Roman" panose="02020603050405020304" pitchFamily="18" charset="0"/>
              </a:rPr>
              <a:t>transabdominal</a:t>
            </a:r>
            <a:r>
              <a:rPr lang="tr-TR" dirty="0">
                <a:latin typeface="Times New Roman" panose="02020603050405020304" pitchFamily="18" charset="0"/>
                <a:cs typeface="Times New Roman" panose="02020603050405020304" pitchFamily="18" charset="0"/>
              </a:rPr>
              <a:t> </a:t>
            </a:r>
            <a:r>
              <a:rPr lang="tr-TR" dirty="0" err="1">
                <a:latin typeface="Times New Roman" panose="02020603050405020304" pitchFamily="18" charset="0"/>
                <a:cs typeface="Times New Roman" panose="02020603050405020304" pitchFamily="18" charset="0"/>
              </a:rPr>
              <a:t>kateter</a:t>
            </a:r>
            <a:r>
              <a:rPr lang="tr-TR" dirty="0">
                <a:latin typeface="Times New Roman" panose="02020603050405020304" pitchFamily="18" charset="0"/>
                <a:cs typeface="Times New Roman" panose="02020603050405020304" pitchFamily="18" charset="0"/>
              </a:rPr>
              <a:t> aracılığı ile yapılır. Gebeliğin 18-20. haftalarında </a:t>
            </a:r>
            <a:r>
              <a:rPr lang="tr-TR" dirty="0" err="1">
                <a:latin typeface="Times New Roman" panose="02020603050405020304" pitchFamily="18" charset="0"/>
                <a:cs typeface="Times New Roman" panose="02020603050405020304" pitchFamily="18" charset="0"/>
              </a:rPr>
              <a:t>fetal</a:t>
            </a:r>
            <a:r>
              <a:rPr lang="tr-TR" dirty="0">
                <a:latin typeface="Times New Roman" panose="02020603050405020304" pitchFamily="18" charset="0"/>
                <a:cs typeface="Times New Roman" panose="02020603050405020304" pitchFamily="18" charset="0"/>
              </a:rPr>
              <a:t> kan direkt </a:t>
            </a:r>
            <a:r>
              <a:rPr lang="tr-TR" dirty="0" err="1">
                <a:latin typeface="Times New Roman" panose="02020603050405020304" pitchFamily="18" charset="0"/>
                <a:cs typeface="Times New Roman" panose="02020603050405020304" pitchFamily="18" charset="0"/>
              </a:rPr>
              <a:t>kordosentez</a:t>
            </a:r>
            <a:r>
              <a:rPr lang="tr-TR" dirty="0">
                <a:latin typeface="Times New Roman" panose="02020603050405020304" pitchFamily="18" charset="0"/>
                <a:cs typeface="Times New Roman" panose="02020603050405020304" pitchFamily="18" charset="0"/>
              </a:rPr>
              <a:t> yöntemi ile alınabilir </a:t>
            </a:r>
          </a:p>
          <a:p>
            <a:pPr algn="just"/>
            <a:r>
              <a:rPr lang="tr-TR" dirty="0" err="1">
                <a:latin typeface="Times New Roman" panose="02020603050405020304" pitchFamily="18" charset="0"/>
                <a:cs typeface="Times New Roman" panose="02020603050405020304" pitchFamily="18" charset="0"/>
              </a:rPr>
              <a:t>Amniyosentez</a:t>
            </a:r>
            <a:r>
              <a:rPr lang="tr-TR" dirty="0">
                <a:latin typeface="Times New Roman" panose="02020603050405020304" pitchFamily="18" charset="0"/>
                <a:cs typeface="Times New Roman" panose="02020603050405020304" pitchFamily="18" charset="0"/>
              </a:rPr>
              <a:t> ise gebeliğin 16-20. haftalarında yapılmakta olup, diğer iki yönteme göre daha az tercih edilmektedir. </a:t>
            </a:r>
          </a:p>
          <a:p>
            <a:pPr algn="just"/>
            <a:r>
              <a:rPr lang="tr-TR" dirty="0" err="1">
                <a:latin typeface="Times New Roman" panose="02020603050405020304" pitchFamily="18" charset="0"/>
                <a:cs typeface="Times New Roman" panose="02020603050405020304" pitchFamily="18" charset="0"/>
              </a:rPr>
              <a:t>Maternal</a:t>
            </a:r>
            <a:r>
              <a:rPr lang="tr-TR" dirty="0">
                <a:latin typeface="Times New Roman" panose="02020603050405020304" pitchFamily="18" charset="0"/>
                <a:cs typeface="Times New Roman" panose="02020603050405020304" pitchFamily="18" charset="0"/>
              </a:rPr>
              <a:t> kandan </a:t>
            </a:r>
            <a:r>
              <a:rPr lang="tr-TR" dirty="0" err="1">
                <a:latin typeface="Times New Roman" panose="02020603050405020304" pitchFamily="18" charset="0"/>
                <a:cs typeface="Times New Roman" panose="02020603050405020304" pitchFamily="18" charset="0"/>
              </a:rPr>
              <a:t>fetal</a:t>
            </a:r>
            <a:r>
              <a:rPr lang="tr-TR" dirty="0">
                <a:latin typeface="Times New Roman" panose="02020603050405020304" pitchFamily="18" charset="0"/>
                <a:cs typeface="Times New Roman" panose="02020603050405020304" pitchFamily="18" charset="0"/>
              </a:rPr>
              <a:t> DNA </a:t>
            </a:r>
            <a:r>
              <a:rPr lang="tr-TR" dirty="0" err="1">
                <a:latin typeface="Times New Roman" panose="02020603050405020304" pitchFamily="18" charset="0"/>
                <a:cs typeface="Times New Roman" panose="02020603050405020304" pitchFamily="18" charset="0"/>
              </a:rPr>
              <a:t>eldesi</a:t>
            </a:r>
            <a:r>
              <a:rPr lang="tr-TR" dirty="0">
                <a:latin typeface="Times New Roman" panose="02020603050405020304" pitchFamily="18" charset="0"/>
                <a:cs typeface="Times New Roman" panose="02020603050405020304" pitchFamily="18" charset="0"/>
              </a:rPr>
              <a:t> ile moleküler genetik analizlerin yapılabilmesi ile ilgili çalışmalar devam ediyor.</a:t>
            </a:r>
          </a:p>
        </p:txBody>
      </p:sp>
      <p:pic>
        <p:nvPicPr>
          <p:cNvPr id="2" name="Resim 1"/>
          <p:cNvPicPr>
            <a:picLocks noChangeAspect="1"/>
          </p:cNvPicPr>
          <p:nvPr/>
        </p:nvPicPr>
        <p:blipFill>
          <a:blip r:embed="rId2"/>
          <a:stretch>
            <a:fillRect/>
          </a:stretch>
        </p:blipFill>
        <p:spPr>
          <a:xfrm>
            <a:off x="792547" y="2107276"/>
            <a:ext cx="5200005" cy="3196693"/>
          </a:xfrm>
          <a:prstGeom prst="rect">
            <a:avLst/>
          </a:prstGeom>
        </p:spPr>
      </p:pic>
    </p:spTree>
    <p:extLst>
      <p:ext uri="{BB962C8B-B14F-4D97-AF65-F5344CB8AC3E}">
        <p14:creationId xmlns:p14="http://schemas.microsoft.com/office/powerpoint/2010/main" val="241216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1371600" y="290147"/>
            <a:ext cx="9601200" cy="896816"/>
          </a:xfrm>
        </p:spPr>
        <p:txBody>
          <a:bodyPr/>
          <a:lstStyle/>
          <a:p>
            <a:r>
              <a:rPr lang="tr-TR" b="1" dirty="0">
                <a:latin typeface="Times New Roman" panose="02020603050405020304" pitchFamily="18" charset="0"/>
                <a:cs typeface="Times New Roman" panose="02020603050405020304" pitchFamily="18" charset="0"/>
              </a:rPr>
              <a:t>Önemli noktalar!</a:t>
            </a:r>
          </a:p>
        </p:txBody>
      </p:sp>
      <p:sp>
        <p:nvSpPr>
          <p:cNvPr id="3" name="İçerik Yer Tutucusu 2"/>
          <p:cNvSpPr>
            <a:spLocks noGrp="1"/>
          </p:cNvSpPr>
          <p:nvPr>
            <p:ph idx="1"/>
          </p:nvPr>
        </p:nvSpPr>
        <p:spPr>
          <a:xfrm>
            <a:off x="1371600" y="1186963"/>
            <a:ext cx="9601200" cy="5512776"/>
          </a:xfrm>
        </p:spPr>
        <p:txBody>
          <a:bodyPr>
            <a:noAutofit/>
          </a:bodyPr>
          <a:lstStyle/>
          <a:p>
            <a:pPr algn="just"/>
            <a:r>
              <a:rPr lang="tr-TR" sz="2200" dirty="0">
                <a:latin typeface="Times New Roman" pitchFamily="18" charset="0"/>
                <a:cs typeface="Times New Roman" panose="02020603050405020304" pitchFamily="18" charset="0"/>
              </a:rPr>
              <a:t>Demir eksikliği anemisi tanıyı zorlaştırır; aneminin artan şiddeti, aneminin </a:t>
            </a:r>
            <a:r>
              <a:rPr lang="tr-TR" sz="2200" dirty="0" err="1">
                <a:latin typeface="Times New Roman" panose="02020603050405020304" pitchFamily="18" charset="0"/>
                <a:cs typeface="Times New Roman" panose="02020603050405020304" pitchFamily="18" charset="0"/>
              </a:rPr>
              <a:t>hb</a:t>
            </a:r>
            <a:r>
              <a:rPr lang="tr-TR" sz="2200" dirty="0">
                <a:latin typeface="Times New Roman" panose="02020603050405020304" pitchFamily="18" charset="0"/>
                <a:cs typeface="Times New Roman" panose="02020603050405020304" pitchFamily="18" charset="0"/>
              </a:rPr>
              <a:t> varyantına orantısız olması nedeniyle yanlışlıkla </a:t>
            </a:r>
            <a:r>
              <a:rPr lang="tr-TR" sz="2200" dirty="0" err="1">
                <a:latin typeface="Times New Roman" panose="02020603050405020304" pitchFamily="18" charset="0"/>
                <a:cs typeface="Times New Roman" panose="02020603050405020304" pitchFamily="18" charset="0"/>
              </a:rPr>
              <a:t>talasemi</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intermedia</a:t>
            </a:r>
            <a:r>
              <a:rPr lang="tr-TR" sz="2200" dirty="0">
                <a:latin typeface="Times New Roman" panose="02020603050405020304" pitchFamily="18" charset="0"/>
                <a:cs typeface="Times New Roman" panose="02020603050405020304" pitchFamily="18" charset="0"/>
              </a:rPr>
              <a:t> olarak teşhis edilir.</a:t>
            </a:r>
          </a:p>
          <a:p>
            <a:pPr algn="just"/>
            <a:r>
              <a:rPr lang="tr-TR" sz="2200" dirty="0">
                <a:latin typeface="Times New Roman" panose="02020603050405020304" pitchFamily="18" charset="0"/>
                <a:cs typeface="Times New Roman" panose="02020603050405020304" pitchFamily="18" charset="0"/>
              </a:rPr>
              <a:t>Alfa-</a:t>
            </a:r>
            <a:r>
              <a:rPr lang="tr-TR" sz="2200" dirty="0" err="1">
                <a:latin typeface="Times New Roman" panose="02020603050405020304" pitchFamily="18" charset="0"/>
                <a:cs typeface="Times New Roman" panose="02020603050405020304" pitchFamily="18" charset="0"/>
              </a:rPr>
              <a:t>globin</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delesyonlarının</a:t>
            </a:r>
            <a:r>
              <a:rPr lang="tr-TR" sz="2200" dirty="0">
                <a:latin typeface="Times New Roman" panose="02020603050405020304" pitchFamily="18" charset="0"/>
                <a:cs typeface="Times New Roman" panose="02020603050405020304" pitchFamily="18" charset="0"/>
              </a:rPr>
              <a:t> tanımlanması </a:t>
            </a:r>
          </a:p>
          <a:p>
            <a:pPr algn="just"/>
            <a:r>
              <a:rPr lang="tr-TR" sz="2200" dirty="0">
                <a:latin typeface="Times New Roman" panose="02020603050405020304" pitchFamily="18" charset="0"/>
                <a:cs typeface="Times New Roman" panose="02020603050405020304" pitchFamily="18" charset="0"/>
              </a:rPr>
              <a:t>HPLC, CZE ve asit/alkali </a:t>
            </a:r>
            <a:r>
              <a:rPr lang="tr-TR" sz="2200" dirty="0" err="1">
                <a:latin typeface="Times New Roman" panose="02020603050405020304" pitchFamily="18" charset="0"/>
                <a:cs typeface="Times New Roman" panose="02020603050405020304" pitchFamily="18" charset="0"/>
              </a:rPr>
              <a:t>elektroforezi</a:t>
            </a:r>
            <a:r>
              <a:rPr lang="tr-TR" sz="2200" dirty="0">
                <a:latin typeface="Times New Roman" panose="02020603050405020304" pitchFamily="18" charset="0"/>
                <a:cs typeface="Times New Roman" panose="02020603050405020304" pitchFamily="18" charset="0"/>
              </a:rPr>
              <a:t> </a:t>
            </a:r>
            <a:r>
              <a:rPr lang="tr-TR" sz="2200" dirty="0" err="1">
                <a:latin typeface="Times New Roman" panose="02020603050405020304" pitchFamily="18" charset="0"/>
                <a:cs typeface="Times New Roman" panose="02020603050405020304" pitchFamily="18" charset="0"/>
              </a:rPr>
              <a:t>Hb</a:t>
            </a:r>
            <a:r>
              <a:rPr lang="tr-TR" sz="2200" dirty="0">
                <a:latin typeface="Times New Roman" panose="02020603050405020304" pitchFamily="18" charset="0"/>
                <a:cs typeface="Times New Roman" panose="02020603050405020304" pitchFamily="18" charset="0"/>
              </a:rPr>
              <a:t> H ı saptamada yetersiz. </a:t>
            </a:r>
          </a:p>
          <a:p>
            <a:pPr algn="just"/>
            <a:r>
              <a:rPr lang="tr-TR" sz="2200" dirty="0">
                <a:latin typeface="Times New Roman" panose="02020603050405020304" pitchFamily="18" charset="0"/>
                <a:cs typeface="Times New Roman" panose="02020603050405020304" pitchFamily="18" charset="0"/>
              </a:rPr>
              <a:t>Kalıtsal kararsız </a:t>
            </a:r>
            <a:r>
              <a:rPr lang="tr-TR" sz="2200" dirty="0" err="1">
                <a:latin typeface="Times New Roman" panose="02020603050405020304" pitchFamily="18" charset="0"/>
                <a:cs typeface="Times New Roman" panose="02020603050405020304" pitchFamily="18" charset="0"/>
              </a:rPr>
              <a:t>hemoglobinopati</a:t>
            </a:r>
            <a:r>
              <a:rPr lang="tr-TR" sz="2200" dirty="0">
                <a:latin typeface="Times New Roman" panose="02020603050405020304" pitchFamily="18" charset="0"/>
                <a:cs typeface="Times New Roman" panose="02020603050405020304" pitchFamily="18" charset="0"/>
              </a:rPr>
              <a:t> vakalarında HPLC, </a:t>
            </a:r>
            <a:r>
              <a:rPr lang="tr-TR" sz="2200" dirty="0" err="1">
                <a:latin typeface="Times New Roman" panose="02020603050405020304" pitchFamily="18" charset="0"/>
                <a:cs typeface="Times New Roman" panose="02020603050405020304" pitchFamily="18" charset="0"/>
              </a:rPr>
              <a:t>HbCZE</a:t>
            </a:r>
            <a:r>
              <a:rPr lang="tr-TR" sz="2200" dirty="0">
                <a:latin typeface="Times New Roman" panose="02020603050405020304" pitchFamily="18" charset="0"/>
                <a:cs typeface="Times New Roman" panose="02020603050405020304" pitchFamily="18" charset="0"/>
              </a:rPr>
              <a:t> normal veya yanlış yüksek </a:t>
            </a:r>
            <a:r>
              <a:rPr lang="tr-TR" sz="2200" dirty="0" err="1">
                <a:latin typeface="Times New Roman" panose="02020603050405020304" pitchFamily="18" charset="0"/>
                <a:cs typeface="Times New Roman" panose="02020603050405020304" pitchFamily="18" charset="0"/>
              </a:rPr>
              <a:t>Hb</a:t>
            </a:r>
            <a:r>
              <a:rPr lang="tr-TR" sz="2200" dirty="0">
                <a:latin typeface="Times New Roman" panose="02020603050405020304" pitchFamily="18" charset="0"/>
                <a:cs typeface="Times New Roman" panose="02020603050405020304" pitchFamily="18" charset="0"/>
              </a:rPr>
              <a:t> A2 ve/veya artmış </a:t>
            </a:r>
            <a:r>
              <a:rPr lang="tr-TR" sz="2200" dirty="0" err="1">
                <a:latin typeface="Times New Roman" panose="02020603050405020304" pitchFamily="18" charset="0"/>
                <a:cs typeface="Times New Roman" panose="02020603050405020304" pitchFamily="18" charset="0"/>
              </a:rPr>
              <a:t>Hb</a:t>
            </a:r>
            <a:r>
              <a:rPr lang="tr-TR" sz="2200" dirty="0">
                <a:latin typeface="Times New Roman" panose="02020603050405020304" pitchFamily="18" charset="0"/>
                <a:cs typeface="Times New Roman" panose="02020603050405020304" pitchFamily="18" charset="0"/>
              </a:rPr>
              <a:t> F ile yanıltıcı olabilir . </a:t>
            </a:r>
          </a:p>
          <a:p>
            <a:pPr algn="just"/>
            <a:r>
              <a:rPr lang="tr-TR" sz="2200" dirty="0" err="1">
                <a:latin typeface="Times New Roman" panose="02020603050405020304" pitchFamily="18" charset="0"/>
                <a:cs typeface="Times New Roman" panose="02020603050405020304" pitchFamily="18" charset="0"/>
              </a:rPr>
              <a:t>Periferik</a:t>
            </a:r>
            <a:r>
              <a:rPr lang="tr-TR" sz="2200" dirty="0">
                <a:latin typeface="Times New Roman" panose="02020603050405020304" pitchFamily="18" charset="0"/>
                <a:cs typeface="Times New Roman" panose="02020603050405020304" pitchFamily="18" charset="0"/>
              </a:rPr>
              <a:t> kan yayması (PBS) bulguları bazı vakalarda normal veya oldukça anormal olabilir; HPLC/</a:t>
            </a:r>
            <a:r>
              <a:rPr lang="tr-TR" sz="2200" dirty="0" err="1">
                <a:latin typeface="Times New Roman" panose="02020603050405020304" pitchFamily="18" charset="0"/>
                <a:cs typeface="Times New Roman" panose="02020603050405020304" pitchFamily="18" charset="0"/>
              </a:rPr>
              <a:t>HbCZE</a:t>
            </a:r>
            <a:r>
              <a:rPr lang="tr-TR" sz="2200" dirty="0">
                <a:latin typeface="Times New Roman" panose="02020603050405020304" pitchFamily="18" charset="0"/>
                <a:cs typeface="Times New Roman" panose="02020603050405020304" pitchFamily="18" charset="0"/>
              </a:rPr>
              <a:t> raporuyla büyük uyumsuzluk olabilir. </a:t>
            </a:r>
          </a:p>
          <a:p>
            <a:pPr algn="just"/>
            <a:r>
              <a:rPr lang="tr-TR" sz="2200" dirty="0">
                <a:latin typeface="Times New Roman" panose="02020603050405020304" pitchFamily="18" charset="0"/>
                <a:cs typeface="Times New Roman" panose="02020603050405020304" pitchFamily="18" charset="0"/>
              </a:rPr>
              <a:t>HPLC ve </a:t>
            </a:r>
            <a:r>
              <a:rPr lang="tr-TR" sz="2200" dirty="0" err="1">
                <a:latin typeface="Times New Roman" panose="02020603050405020304" pitchFamily="18" charset="0"/>
                <a:cs typeface="Times New Roman" panose="02020603050405020304" pitchFamily="18" charset="0"/>
              </a:rPr>
              <a:t>HbCZE'de</a:t>
            </a:r>
            <a:r>
              <a:rPr lang="tr-TR" sz="2200" dirty="0">
                <a:latin typeface="Times New Roman" panose="02020603050405020304" pitchFamily="18" charset="0"/>
                <a:cs typeface="Times New Roman" panose="02020603050405020304" pitchFamily="18" charset="0"/>
              </a:rPr>
              <a:t>, normalde pik desenlerinde görünmezler veya </a:t>
            </a:r>
            <a:r>
              <a:rPr lang="tr-TR" sz="2200" dirty="0" err="1">
                <a:latin typeface="Times New Roman" panose="02020603050405020304" pitchFamily="18" charset="0"/>
                <a:cs typeface="Times New Roman" panose="02020603050405020304" pitchFamily="18" charset="0"/>
              </a:rPr>
              <a:t>bozunma</a:t>
            </a:r>
            <a:r>
              <a:rPr lang="tr-TR" sz="2200" dirty="0">
                <a:latin typeface="Times New Roman" panose="02020603050405020304" pitchFamily="18" charset="0"/>
                <a:cs typeface="Times New Roman" panose="02020603050405020304" pitchFamily="18" charset="0"/>
              </a:rPr>
              <a:t> ürünleriyle karıştırılabilecek küçük pikler olarak görünürler. </a:t>
            </a:r>
          </a:p>
        </p:txBody>
      </p:sp>
    </p:spTree>
    <p:extLst>
      <p:ext uri="{BB962C8B-B14F-4D97-AF65-F5344CB8AC3E}">
        <p14:creationId xmlns:p14="http://schemas.microsoft.com/office/powerpoint/2010/main" val="516936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Önemli notlar!</a:t>
            </a:r>
            <a:endParaRPr lang="tr-TR" dirty="0"/>
          </a:p>
        </p:txBody>
      </p:sp>
      <p:pic>
        <p:nvPicPr>
          <p:cNvPr id="4" name="İçerik Yer Tutucusu 3"/>
          <p:cNvPicPr>
            <a:picLocks noGrp="1" noChangeAspect="1"/>
          </p:cNvPicPr>
          <p:nvPr>
            <p:ph idx="1"/>
          </p:nvPr>
        </p:nvPicPr>
        <p:blipFill>
          <a:blip r:embed="rId2"/>
          <a:stretch>
            <a:fillRect/>
          </a:stretch>
        </p:blipFill>
        <p:spPr>
          <a:xfrm>
            <a:off x="1829609" y="1748004"/>
            <a:ext cx="8685180" cy="1158516"/>
          </a:xfrm>
          <a:prstGeom prst="rect">
            <a:avLst/>
          </a:prstGeom>
        </p:spPr>
      </p:pic>
      <p:sp>
        <p:nvSpPr>
          <p:cNvPr id="5" name="Dikdörtgen 4"/>
          <p:cNvSpPr/>
          <p:nvPr/>
        </p:nvSpPr>
        <p:spPr>
          <a:xfrm>
            <a:off x="1863969" y="3409087"/>
            <a:ext cx="8616461" cy="11693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tr-TR" sz="2200" dirty="0">
                <a:latin typeface="Times New Roman" panose="02020603050405020304" pitchFamily="18" charset="0"/>
                <a:cs typeface="Times New Roman" panose="02020603050405020304" pitchFamily="18" charset="0"/>
              </a:rPr>
              <a:t>Anormal hemoglobin tarama yöntemlerinde şüphe duyulması halinde yöntem değiştirerek diğer bir yöntem ile test tekrar istenmelidir. </a:t>
            </a:r>
          </a:p>
        </p:txBody>
      </p:sp>
      <p:sp>
        <p:nvSpPr>
          <p:cNvPr id="6" name="Dikdörtgen 5"/>
          <p:cNvSpPr/>
          <p:nvPr/>
        </p:nvSpPr>
        <p:spPr>
          <a:xfrm>
            <a:off x="1863969" y="5046785"/>
            <a:ext cx="8616461" cy="9319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2400" dirty="0">
                <a:latin typeface="Times New Roman" panose="02020603050405020304" pitchFamily="18" charset="0"/>
                <a:cs typeface="Times New Roman" panose="02020603050405020304" pitchFamily="18" charset="0"/>
              </a:rPr>
              <a:t>Moleküler tanı yöntemleri </a:t>
            </a:r>
          </a:p>
        </p:txBody>
      </p:sp>
    </p:spTree>
    <p:extLst>
      <p:ext uri="{BB962C8B-B14F-4D97-AF65-F5344CB8AC3E}">
        <p14:creationId xmlns:p14="http://schemas.microsoft.com/office/powerpoint/2010/main" val="8221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007468" y="4281854"/>
            <a:ext cx="3965331" cy="1585546"/>
          </a:xfrm>
        </p:spPr>
        <p:txBody>
          <a:bodyPr>
            <a:normAutofit/>
          </a:bodyPr>
          <a:lstStyle/>
          <a:p>
            <a:r>
              <a:rPr lang="tr-TR" sz="4400" dirty="0">
                <a:latin typeface="Times New Roman" panose="02020603050405020304" pitchFamily="18" charset="0"/>
                <a:cs typeface="Times New Roman" panose="02020603050405020304" pitchFamily="18" charset="0"/>
              </a:rPr>
              <a:t>Teşekkürler </a:t>
            </a:r>
          </a:p>
        </p:txBody>
      </p:sp>
    </p:spTree>
    <p:extLst>
      <p:ext uri="{BB962C8B-B14F-4D97-AF65-F5344CB8AC3E}">
        <p14:creationId xmlns:p14="http://schemas.microsoft.com/office/powerpoint/2010/main" val="41312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903290"/>
          </a:xfrm>
        </p:spPr>
        <p:txBody>
          <a:bodyPr/>
          <a:lstStyle/>
          <a:p>
            <a:r>
              <a:rPr lang="tr-TR" b="1" dirty="0" err="1">
                <a:latin typeface="Times New Roman" panose="02020603050405020304" pitchFamily="18" charset="0"/>
                <a:cs typeface="Times New Roman" panose="02020603050405020304" pitchFamily="18" charset="0"/>
              </a:rPr>
              <a:t>Elektroforezin</a:t>
            </a:r>
            <a:r>
              <a:rPr lang="tr-TR" b="1" dirty="0">
                <a:latin typeface="Times New Roman" panose="02020603050405020304" pitchFamily="18" charset="0"/>
                <a:cs typeface="Times New Roman" panose="02020603050405020304" pitchFamily="18" charset="0"/>
              </a:rPr>
              <a:t> uygulamaları</a:t>
            </a:r>
            <a:br>
              <a:rPr lang="tr-TR" dirty="0"/>
            </a:br>
            <a:endParaRPr lang="tr-TR" dirty="0"/>
          </a:p>
        </p:txBody>
      </p:sp>
      <p:sp>
        <p:nvSpPr>
          <p:cNvPr id="3" name="İçerik Yer Tutucusu 2"/>
          <p:cNvSpPr>
            <a:spLocks noGrp="1"/>
          </p:cNvSpPr>
          <p:nvPr>
            <p:ph idx="1"/>
          </p:nvPr>
        </p:nvSpPr>
        <p:spPr>
          <a:xfrm>
            <a:off x="1371600" y="1791222"/>
            <a:ext cx="9601200" cy="4076178"/>
          </a:xfrm>
        </p:spPr>
        <p:txBody>
          <a:bodyPr/>
          <a:lstStyle/>
          <a:p>
            <a:r>
              <a:rPr lang="tr-TR" sz="2400" b="1" dirty="0">
                <a:latin typeface="Times New Roman" pitchFamily="18" charset="0"/>
                <a:cs typeface="Times New Roman" pitchFamily="18" charset="0"/>
              </a:rPr>
              <a:t>Hemoglobin analizi </a:t>
            </a:r>
          </a:p>
          <a:p>
            <a:r>
              <a:rPr lang="tr-TR" b="1" dirty="0"/>
              <a:t>Protein tespiti</a:t>
            </a:r>
            <a:r>
              <a:rPr lang="tr-TR" dirty="0"/>
              <a:t> : Anormal protein molekülleri </a:t>
            </a:r>
            <a:r>
              <a:rPr lang="tr-TR" dirty="0" err="1"/>
              <a:t>oluştuğunda,multıpl</a:t>
            </a:r>
            <a:r>
              <a:rPr lang="tr-TR" dirty="0"/>
              <a:t> </a:t>
            </a:r>
            <a:r>
              <a:rPr lang="tr-TR" dirty="0" err="1"/>
              <a:t>myelom</a:t>
            </a:r>
            <a:r>
              <a:rPr lang="tr-TR" dirty="0"/>
              <a:t>, böbrek yetmezliği…  idrar veya kan örneklerinde</a:t>
            </a:r>
          </a:p>
          <a:p>
            <a:r>
              <a:rPr lang="tr-TR" b="1" dirty="0"/>
              <a:t>DNA analizi</a:t>
            </a:r>
            <a:endParaRPr lang="tr-TR" dirty="0"/>
          </a:p>
          <a:p>
            <a:r>
              <a:rPr lang="tr-TR" b="1" dirty="0"/>
              <a:t>Patlayıcı kimyasal ve kalıntı analizleri</a:t>
            </a:r>
            <a:endParaRPr lang="tr-TR" dirty="0"/>
          </a:p>
          <a:p>
            <a:r>
              <a:rPr lang="tr-TR" b="1" dirty="0"/>
              <a:t>Uyuşturucu madde kullanımının analizi: </a:t>
            </a:r>
            <a:r>
              <a:rPr lang="tr-TR" dirty="0"/>
              <a:t>Doku, saç, tırnak ve vücut sıvıları </a:t>
            </a:r>
          </a:p>
          <a:p>
            <a:r>
              <a:rPr lang="tr-TR" b="1" dirty="0"/>
              <a:t>Antikor testi : </a:t>
            </a:r>
            <a:r>
              <a:rPr lang="tr-TR" dirty="0"/>
              <a:t>Antibiyotiklerin saflıkları, gücü..</a:t>
            </a:r>
          </a:p>
          <a:p>
            <a:r>
              <a:rPr lang="tr-TR" b="1" dirty="0"/>
              <a:t>Aşı testi:</a:t>
            </a:r>
            <a:r>
              <a:rPr lang="tr-TR" dirty="0"/>
              <a:t> Aşı kalitesini ve konsantrasyonunu test etmek için kullanılır.</a:t>
            </a:r>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462781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pPr algn="ctr"/>
            <a:r>
              <a:rPr lang="tr-TR" b="1" dirty="0" err="1">
                <a:latin typeface="Times New Roman" panose="02020603050405020304" pitchFamily="18" charset="0"/>
                <a:cs typeface="Times New Roman" panose="02020603050405020304" pitchFamily="18" charset="0"/>
              </a:rPr>
              <a:t>Elektroforez</a:t>
            </a:r>
            <a:endParaRPr lang="tr-TR" b="1" dirty="0"/>
          </a:p>
        </p:txBody>
      </p:sp>
      <p:sp>
        <p:nvSpPr>
          <p:cNvPr id="5" name="Metin Yer Tutucusu 4"/>
          <p:cNvSpPr>
            <a:spLocks noGrp="1"/>
          </p:cNvSpPr>
          <p:nvPr>
            <p:ph type="body" idx="1"/>
          </p:nvPr>
        </p:nvSpPr>
        <p:spPr>
          <a:xfrm>
            <a:off x="839788" y="1681162"/>
            <a:ext cx="5157787" cy="1659915"/>
          </a:xfrm>
        </p:spPr>
        <p:txBody>
          <a:bodyPr>
            <a:normAutofit/>
          </a:bodyPr>
          <a:lstStyle/>
          <a:p>
            <a:r>
              <a:rPr lang="tr-TR" sz="3200" b="1" dirty="0" err="1">
                <a:latin typeface="Times New Roman" panose="02020603050405020304" pitchFamily="18" charset="0"/>
                <a:cs typeface="Times New Roman" panose="02020603050405020304" pitchFamily="18" charset="0"/>
              </a:rPr>
              <a:t>Elektroforezin</a:t>
            </a:r>
            <a:r>
              <a:rPr lang="tr-TR" sz="3200" b="1" dirty="0">
                <a:latin typeface="Times New Roman" panose="02020603050405020304" pitchFamily="18" charset="0"/>
                <a:cs typeface="Times New Roman" panose="02020603050405020304" pitchFamily="18" charset="0"/>
              </a:rPr>
              <a:t> avantajları</a:t>
            </a:r>
          </a:p>
          <a:p>
            <a:endParaRPr lang="tr-TR" dirty="0"/>
          </a:p>
        </p:txBody>
      </p:sp>
      <p:sp>
        <p:nvSpPr>
          <p:cNvPr id="6" name="İçerik Yer Tutucusu 5"/>
          <p:cNvSpPr>
            <a:spLocks noGrp="1"/>
          </p:cNvSpPr>
          <p:nvPr>
            <p:ph sz="half" idx="2"/>
          </p:nvPr>
        </p:nvSpPr>
        <p:spPr>
          <a:xfrm>
            <a:off x="839788" y="3077308"/>
            <a:ext cx="5157787" cy="3560883"/>
          </a:xfrm>
        </p:spPr>
        <p:txBody>
          <a:bodyPr/>
          <a:lstStyle/>
          <a:p>
            <a:r>
              <a:rPr lang="tr-TR" sz="2400" dirty="0">
                <a:latin typeface="Times New Roman" panose="02020603050405020304" pitchFamily="18" charset="0"/>
                <a:cs typeface="Times New Roman" panose="02020603050405020304" pitchFamily="18" charset="0"/>
              </a:rPr>
              <a:t>Ayırma verimi yüksektir.</a:t>
            </a:r>
          </a:p>
          <a:p>
            <a:r>
              <a:rPr lang="tr-TR" sz="2400" dirty="0">
                <a:latin typeface="Times New Roman" panose="02020603050405020304" pitchFamily="18" charset="0"/>
                <a:cs typeface="Times New Roman" panose="02020603050405020304" pitchFamily="18" charset="0"/>
              </a:rPr>
              <a:t>Kısa sürede numune analizi imkânı sağlar.</a:t>
            </a:r>
          </a:p>
          <a:p>
            <a:r>
              <a:rPr lang="tr-TR" sz="2400" dirty="0">
                <a:latin typeface="Times New Roman" panose="02020603050405020304" pitchFamily="18" charset="0"/>
                <a:cs typeface="Times New Roman" panose="02020603050405020304" pitchFamily="18" charset="0"/>
              </a:rPr>
              <a:t>Daha az atık üretir.</a:t>
            </a:r>
          </a:p>
          <a:p>
            <a:r>
              <a:rPr lang="tr-TR" sz="2400" dirty="0">
                <a:latin typeface="Times New Roman" panose="02020603050405020304" pitchFamily="18" charset="0"/>
                <a:cs typeface="Times New Roman" panose="02020603050405020304" pitchFamily="18" charset="0"/>
              </a:rPr>
              <a:t>Kullanılması basit bir stratejidir.</a:t>
            </a:r>
          </a:p>
          <a:p>
            <a:r>
              <a:rPr lang="tr-TR" sz="2400" dirty="0">
                <a:latin typeface="Times New Roman" panose="02020603050405020304" pitchFamily="18" charset="0"/>
                <a:cs typeface="Times New Roman" panose="02020603050405020304" pitchFamily="18" charset="0"/>
              </a:rPr>
              <a:t>Deney az miktarda numune ile yapılabilir.</a:t>
            </a:r>
          </a:p>
          <a:p>
            <a:endParaRPr lang="tr-TR" dirty="0"/>
          </a:p>
        </p:txBody>
      </p:sp>
      <p:sp>
        <p:nvSpPr>
          <p:cNvPr id="7" name="Metin Yer Tutucusu 6"/>
          <p:cNvSpPr>
            <a:spLocks noGrp="1"/>
          </p:cNvSpPr>
          <p:nvPr>
            <p:ph type="body" sz="quarter" idx="3"/>
          </p:nvPr>
        </p:nvSpPr>
        <p:spPr>
          <a:xfrm>
            <a:off x="6172200" y="1681163"/>
            <a:ext cx="5183188" cy="1659914"/>
          </a:xfrm>
        </p:spPr>
        <p:txBody>
          <a:bodyPr/>
          <a:lstStyle/>
          <a:p>
            <a:r>
              <a:rPr lang="tr-TR" sz="3000" b="1" dirty="0" err="1">
                <a:latin typeface="Times New Roman" panose="02020603050405020304" pitchFamily="18" charset="0"/>
                <a:cs typeface="Times New Roman" panose="02020603050405020304" pitchFamily="18" charset="0"/>
              </a:rPr>
              <a:t>Elektroforezin</a:t>
            </a:r>
            <a:r>
              <a:rPr lang="tr-TR" sz="3000" b="1" dirty="0">
                <a:latin typeface="Times New Roman" panose="02020603050405020304" pitchFamily="18" charset="0"/>
                <a:cs typeface="Times New Roman" panose="02020603050405020304" pitchFamily="18" charset="0"/>
              </a:rPr>
              <a:t> dezavantajları</a:t>
            </a:r>
          </a:p>
          <a:p>
            <a:endParaRPr lang="tr-TR" dirty="0"/>
          </a:p>
        </p:txBody>
      </p:sp>
      <p:sp>
        <p:nvSpPr>
          <p:cNvPr id="8" name="İçerik Yer Tutucusu 7"/>
          <p:cNvSpPr>
            <a:spLocks noGrp="1"/>
          </p:cNvSpPr>
          <p:nvPr>
            <p:ph sz="quarter" idx="4"/>
          </p:nvPr>
        </p:nvSpPr>
        <p:spPr>
          <a:xfrm>
            <a:off x="6172200" y="3077307"/>
            <a:ext cx="5183188" cy="3112355"/>
          </a:xfrm>
        </p:spPr>
        <p:txBody>
          <a:bodyPr/>
          <a:lstStyle/>
          <a:p>
            <a:pPr algn="just"/>
            <a:r>
              <a:rPr lang="tr-TR" sz="2400" dirty="0" err="1">
                <a:latin typeface="Times New Roman" panose="02020603050405020304" pitchFamily="18" charset="0"/>
                <a:cs typeface="Times New Roman" panose="02020603050405020304" pitchFamily="18" charset="0"/>
              </a:rPr>
              <a:t>Elektroforez</a:t>
            </a:r>
            <a:r>
              <a:rPr lang="tr-TR" sz="2400" dirty="0">
                <a:latin typeface="Times New Roman" panose="02020603050405020304" pitchFamily="18" charset="0"/>
                <a:cs typeface="Times New Roman" panose="02020603050405020304" pitchFamily="18" charset="0"/>
              </a:rPr>
              <a:t> sırasında jeller eriyebilir, tampon tükenebilir ve çeşitli genetik materyaller beklenmedik şekillerde kaçabilir.</a:t>
            </a:r>
          </a:p>
          <a:p>
            <a:pPr algn="just"/>
            <a:r>
              <a:rPr lang="tr-TR" sz="2400" dirty="0">
                <a:latin typeface="Times New Roman" panose="02020603050405020304" pitchFamily="18" charset="0"/>
                <a:cs typeface="Times New Roman" panose="02020603050405020304" pitchFamily="18" charset="0"/>
              </a:rPr>
              <a:t>Kılcal borunun dar çapı ısıyı dağıtır ve bu da daha fazla difüzyona neden olur. Sonuç olarak, çözünürlük her zaman doğru değildir.</a:t>
            </a:r>
          </a:p>
          <a:p>
            <a:endParaRPr lang="tr-TR" dirty="0"/>
          </a:p>
        </p:txBody>
      </p:sp>
      <p:cxnSp>
        <p:nvCxnSpPr>
          <p:cNvPr id="10" name="Düz Ok Bağlayıcısı 9"/>
          <p:cNvCxnSpPr/>
          <p:nvPr/>
        </p:nvCxnSpPr>
        <p:spPr>
          <a:xfrm>
            <a:off x="6110654" y="1283677"/>
            <a:ext cx="2127738" cy="1046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a:off x="4079631" y="1283677"/>
            <a:ext cx="2022231" cy="10462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48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9715" y="685800"/>
            <a:ext cx="10005647" cy="1485900"/>
          </a:xfrm>
        </p:spPr>
        <p:txBody>
          <a:bodyPr>
            <a:normAutofit/>
          </a:bodyPr>
          <a:lstStyle/>
          <a:p>
            <a:r>
              <a:rPr lang="tr-TR" sz="4000" b="1" dirty="0" err="1">
                <a:latin typeface="Times New Roman" panose="02020603050405020304" pitchFamily="18" charset="0"/>
                <a:cs typeface="Times New Roman" panose="02020603050405020304" pitchFamily="18" charset="0"/>
              </a:rPr>
              <a:t>Hemoglobinopati</a:t>
            </a:r>
            <a:r>
              <a:rPr lang="tr-TR" sz="4000" b="1" dirty="0">
                <a:latin typeface="Times New Roman" panose="02020603050405020304" pitchFamily="18" charset="0"/>
                <a:cs typeface="Times New Roman" panose="02020603050405020304" pitchFamily="18" charset="0"/>
              </a:rPr>
              <a:t> Taramasında </a:t>
            </a:r>
            <a:r>
              <a:rPr lang="tr-TR" sz="4000" b="1" dirty="0" err="1">
                <a:latin typeface="Times New Roman" panose="02020603050405020304" pitchFamily="18" charset="0"/>
                <a:cs typeface="Times New Roman" panose="02020603050405020304" pitchFamily="18" charset="0"/>
              </a:rPr>
              <a:t>Elektroforez</a:t>
            </a:r>
            <a:endParaRPr lang="tr-TR" sz="40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r>
              <a:rPr lang="tr-TR" sz="2400" dirty="0" err="1">
                <a:latin typeface="Times New Roman" panose="02020603050405020304" pitchFamily="18" charset="0"/>
                <a:cs typeface="Times New Roman" panose="02020603050405020304" pitchFamily="18" charset="0"/>
              </a:rPr>
              <a:t>Hemoglobinopatiler</a:t>
            </a:r>
            <a:r>
              <a:rPr lang="tr-TR" sz="2400" dirty="0">
                <a:latin typeface="Times New Roman" panose="02020603050405020304" pitchFamily="18" charset="0"/>
                <a:cs typeface="Times New Roman" panose="02020603050405020304" pitchFamily="18" charset="0"/>
              </a:rPr>
              <a:t> kabaca iki gruba ayrılabilir, yapısal hemoglobin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varyantları (anormal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ve </a:t>
            </a:r>
            <a:r>
              <a:rPr lang="tr-TR" sz="2400" dirty="0" err="1">
                <a:latin typeface="Times New Roman" panose="02020603050405020304" pitchFamily="18" charset="0"/>
                <a:cs typeface="Times New Roman" panose="02020603050405020304" pitchFamily="18" charset="0"/>
              </a:rPr>
              <a:t>talasemiler</a:t>
            </a:r>
            <a:r>
              <a:rPr lang="tr-TR" sz="2400" dirty="0">
                <a:latin typeface="Times New Roman" panose="02020603050405020304" pitchFamily="18" charset="0"/>
                <a:cs typeface="Times New Roman" panose="02020603050405020304" pitchFamily="18" charset="0"/>
              </a:rPr>
              <a:t>. </a:t>
            </a:r>
          </a:p>
          <a:p>
            <a:r>
              <a:rPr lang="tr-TR" sz="2400" dirty="0" err="1">
                <a:latin typeface="Times New Roman" panose="02020603050405020304" pitchFamily="18" charset="0"/>
                <a:cs typeface="Times New Roman" panose="02020603050405020304" pitchFamily="18" charset="0"/>
              </a:rPr>
              <a:t>Talasemi</a:t>
            </a:r>
            <a:r>
              <a:rPr lang="tr-TR" sz="2400" dirty="0">
                <a:latin typeface="Times New Roman" panose="02020603050405020304" pitchFamily="18" charset="0"/>
                <a:cs typeface="Times New Roman" panose="02020603050405020304" pitchFamily="18" charset="0"/>
              </a:rPr>
              <a:t> ve anormal hemoglobin tanıları, otomatik hematoloji analizörü ile kırmızı kan hücresi indekslerinin ölçümü,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analizi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A2 ve </a:t>
            </a:r>
            <a:r>
              <a:rPr lang="tr-TR" sz="2400" dirty="0" err="1">
                <a:latin typeface="Times New Roman" panose="02020603050405020304" pitchFamily="18" charset="0"/>
                <a:cs typeface="Times New Roman" panose="02020603050405020304" pitchFamily="18" charset="0"/>
              </a:rPr>
              <a:t>Hb</a:t>
            </a:r>
            <a:r>
              <a:rPr lang="tr-TR" sz="2400" dirty="0">
                <a:latin typeface="Times New Roman" panose="02020603050405020304" pitchFamily="18" charset="0"/>
                <a:cs typeface="Times New Roman" panose="02020603050405020304" pitchFamily="18" charset="0"/>
              </a:rPr>
              <a:t> F'nin </a:t>
            </a:r>
            <a:r>
              <a:rPr lang="tr-TR" sz="2400" dirty="0" err="1">
                <a:latin typeface="Times New Roman" panose="02020603050405020304" pitchFamily="18" charset="0"/>
                <a:cs typeface="Times New Roman" panose="02020603050405020304" pitchFamily="18" charset="0"/>
              </a:rPr>
              <a:t>kantifikasyonu</a:t>
            </a:r>
            <a:r>
              <a:rPr lang="tr-TR" sz="2400" dirty="0">
                <a:latin typeface="Times New Roman" panose="02020603050405020304" pitchFamily="18" charset="0"/>
                <a:cs typeface="Times New Roman" panose="02020603050405020304" pitchFamily="18" charset="0"/>
              </a:rPr>
              <a:t> dahil olmak üzere laboratuvar testlerinin bir kombinasyonunu gerektirir. </a:t>
            </a:r>
          </a:p>
        </p:txBody>
      </p:sp>
    </p:spTree>
    <p:extLst>
      <p:ext uri="{BB962C8B-B14F-4D97-AF65-F5344CB8AC3E}">
        <p14:creationId xmlns:p14="http://schemas.microsoft.com/office/powerpoint/2010/main" val="221091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latin typeface="Times New Roman" panose="02020603050405020304" pitchFamily="18" charset="0"/>
                <a:cs typeface="Times New Roman" panose="02020603050405020304" pitchFamily="18" charset="0"/>
              </a:rPr>
              <a:t>Hemoglobinopati</a:t>
            </a:r>
            <a:endParaRPr lang="tr-TR" b="1" dirty="0"/>
          </a:p>
        </p:txBody>
      </p:sp>
      <p:sp>
        <p:nvSpPr>
          <p:cNvPr id="3" name="İçerik Yer Tutucusu 2"/>
          <p:cNvSpPr>
            <a:spLocks noGrp="1"/>
          </p:cNvSpPr>
          <p:nvPr>
            <p:ph idx="1"/>
          </p:nvPr>
        </p:nvSpPr>
        <p:spPr/>
        <p:txBody>
          <a:bodyPr>
            <a:normAutofit/>
          </a:bodyPr>
          <a:lstStyle/>
          <a:p>
            <a:r>
              <a:rPr lang="tr-TR" sz="2400" dirty="0">
                <a:latin typeface="Times New Roman" pitchFamily="18" charset="0"/>
                <a:cs typeface="Times New Roman" pitchFamily="18" charset="0"/>
              </a:rPr>
              <a:t>Tüm normal hemoglobinler </a:t>
            </a:r>
            <a:r>
              <a:rPr lang="tr-TR" sz="2400" dirty="0" err="1">
                <a:latin typeface="Times New Roman" pitchFamily="18" charset="0"/>
                <a:cs typeface="Times New Roman" pitchFamily="18" charset="0"/>
              </a:rPr>
              <a:t>tetramerlerdir</a:t>
            </a:r>
            <a:r>
              <a:rPr lang="tr-TR" sz="2400" dirty="0">
                <a:latin typeface="Times New Roman" pitchFamily="18" charset="0"/>
                <a:cs typeface="Times New Roman" pitchFamily="18" charset="0"/>
              </a:rPr>
              <a:t> ve iki </a:t>
            </a:r>
            <a:r>
              <a:rPr lang="el-GR" sz="2400" dirty="0">
                <a:latin typeface="Times New Roman" pitchFamily="18" charset="0"/>
                <a:cs typeface="Times New Roman" pitchFamily="18" charset="0"/>
              </a:rPr>
              <a:t>α </a:t>
            </a:r>
            <a:r>
              <a:rPr lang="tr-TR" sz="2400" dirty="0">
                <a:latin typeface="Times New Roman" pitchFamily="18" charset="0"/>
                <a:cs typeface="Times New Roman" pitchFamily="18" charset="0"/>
              </a:rPr>
              <a:t>benzeri ve iki </a:t>
            </a:r>
            <a:r>
              <a:rPr lang="el-GR" sz="2400" dirty="0">
                <a:latin typeface="Times New Roman" pitchFamily="18" charset="0"/>
                <a:cs typeface="Times New Roman" pitchFamily="18" charset="0"/>
              </a:rPr>
              <a:t>β </a:t>
            </a:r>
            <a:r>
              <a:rPr lang="tr-TR" sz="2400" dirty="0">
                <a:latin typeface="Times New Roman" pitchFamily="18" charset="0"/>
                <a:cs typeface="Times New Roman" pitchFamily="18" charset="0"/>
              </a:rPr>
              <a:t>benzeri </a:t>
            </a:r>
            <a:r>
              <a:rPr lang="tr-TR" sz="2400" dirty="0" err="1">
                <a:latin typeface="Times New Roman" pitchFamily="18" charset="0"/>
                <a:cs typeface="Times New Roman" pitchFamily="18" charset="0"/>
              </a:rPr>
              <a:t>globin</a:t>
            </a:r>
            <a:r>
              <a:rPr lang="tr-TR" sz="2400" dirty="0">
                <a:latin typeface="Times New Roman" pitchFamily="18" charset="0"/>
                <a:cs typeface="Times New Roman" pitchFamily="18" charset="0"/>
              </a:rPr>
              <a:t> zincirinden oluşur. </a:t>
            </a:r>
          </a:p>
          <a:p>
            <a:r>
              <a:rPr lang="tr-TR" sz="2400" dirty="0">
                <a:latin typeface="Times New Roman" pitchFamily="18" charset="0"/>
                <a:cs typeface="Times New Roman" pitchFamily="18" charset="0"/>
              </a:rPr>
              <a:t>Sağlıklı bir yetişkindeki majör hemoglobin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A'dır (</a:t>
            </a:r>
            <a:r>
              <a:rPr lang="el-GR" sz="2400" dirty="0">
                <a:latin typeface="Times New Roman" pitchFamily="18" charset="0"/>
                <a:cs typeface="Times New Roman" pitchFamily="18" charset="0"/>
              </a:rPr>
              <a:t>α 2 β 2 ) </a:t>
            </a:r>
            <a:r>
              <a:rPr lang="tr-TR" sz="2400" dirty="0">
                <a:latin typeface="Times New Roman" pitchFamily="18" charset="0"/>
                <a:cs typeface="Times New Roman" pitchFamily="18" charset="0"/>
              </a:rPr>
              <a:t>ve minör yetişkin hemoglobin fraksiyonu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 2'dir (</a:t>
            </a:r>
            <a:r>
              <a:rPr lang="el-GR" sz="2400" dirty="0">
                <a:latin typeface="Times New Roman" pitchFamily="18" charset="0"/>
                <a:cs typeface="Times New Roman" pitchFamily="18" charset="0"/>
              </a:rPr>
              <a:t>α 2 δ 2 ). </a:t>
            </a:r>
            <a:endParaRPr lang="tr-TR" sz="2400" dirty="0">
              <a:latin typeface="Times New Roman" pitchFamily="18" charset="0"/>
              <a:cs typeface="Times New Roman" pitchFamily="18" charset="0"/>
            </a:endParaRPr>
          </a:p>
          <a:p>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F, </a:t>
            </a:r>
            <a:r>
              <a:rPr lang="el-GR" sz="2400" dirty="0">
                <a:latin typeface="Times New Roman" pitchFamily="18" charset="0"/>
                <a:cs typeface="Times New Roman" pitchFamily="18" charset="0"/>
              </a:rPr>
              <a:t>α- </a:t>
            </a:r>
            <a:r>
              <a:rPr lang="tr-TR" sz="2400" dirty="0">
                <a:latin typeface="Times New Roman" pitchFamily="18" charset="0"/>
                <a:cs typeface="Times New Roman" pitchFamily="18" charset="0"/>
              </a:rPr>
              <a:t>ile </a:t>
            </a:r>
            <a:r>
              <a:rPr lang="el-GR" sz="2400" dirty="0">
                <a:latin typeface="Times New Roman" pitchFamily="18" charset="0"/>
                <a:cs typeface="Times New Roman" pitchFamily="18" charset="0"/>
              </a:rPr>
              <a:t>γ-</a:t>
            </a:r>
            <a:r>
              <a:rPr lang="tr-TR" sz="2400" dirty="0" err="1">
                <a:latin typeface="Times New Roman" pitchFamily="18" charset="0"/>
                <a:cs typeface="Times New Roman" pitchFamily="18" charset="0"/>
              </a:rPr>
              <a:t>globin</a:t>
            </a:r>
            <a:r>
              <a:rPr lang="tr-TR" sz="2400" dirty="0">
                <a:latin typeface="Times New Roman" pitchFamily="18" charset="0"/>
                <a:cs typeface="Times New Roman" pitchFamily="18" charset="0"/>
              </a:rPr>
              <a:t> zincirlerine sahiptir (</a:t>
            </a:r>
            <a:r>
              <a:rPr lang="el-GR" sz="2400" dirty="0">
                <a:latin typeface="Times New Roman" pitchFamily="18" charset="0"/>
                <a:cs typeface="Times New Roman" pitchFamily="18" charset="0"/>
              </a:rPr>
              <a:t>α 2 γ 2 ) </a:t>
            </a:r>
            <a:r>
              <a:rPr lang="tr-TR" sz="2400" dirty="0">
                <a:latin typeface="Times New Roman" pitchFamily="18" charset="0"/>
                <a:cs typeface="Times New Roman" pitchFamily="18" charset="0"/>
              </a:rPr>
              <a:t>ve doğumdan önce sentezlenen majör hemoglobindir.</a:t>
            </a:r>
          </a:p>
          <a:p>
            <a:r>
              <a:rPr lang="tr-TR" sz="2400" dirty="0">
                <a:latin typeface="Times New Roman" pitchFamily="18" charset="0"/>
                <a:cs typeface="Times New Roman" pitchFamily="18" charset="0"/>
              </a:rPr>
              <a:t> Normal yetişkinlerde %2,5-3,0'dan az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 2 ve %1-2'den az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F bulunur; kalan fraksiyon </a:t>
            </a:r>
            <a:r>
              <a:rPr lang="tr-TR" sz="2400" dirty="0" err="1">
                <a:latin typeface="Times New Roman" pitchFamily="18" charset="0"/>
                <a:cs typeface="Times New Roman" pitchFamily="18" charset="0"/>
              </a:rPr>
              <a:t>Hb</a:t>
            </a:r>
            <a:r>
              <a:rPr lang="tr-TR" sz="2400" dirty="0">
                <a:latin typeface="Times New Roman" pitchFamily="18" charset="0"/>
                <a:cs typeface="Times New Roman" pitchFamily="18" charset="0"/>
              </a:rPr>
              <a:t> A'dan oluşur.</a:t>
            </a:r>
          </a:p>
        </p:txBody>
      </p:sp>
    </p:spTree>
    <p:extLst>
      <p:ext uri="{BB962C8B-B14F-4D97-AF65-F5344CB8AC3E}">
        <p14:creationId xmlns:p14="http://schemas.microsoft.com/office/powerpoint/2010/main" val="317988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latin typeface="Times New Roman" panose="02020603050405020304" pitchFamily="18" charset="0"/>
                <a:cs typeface="Times New Roman" panose="02020603050405020304" pitchFamily="18" charset="0"/>
              </a:rPr>
              <a:t>Normal ve en yaygın hemoglobin varyantları </a:t>
            </a:r>
          </a:p>
        </p:txBody>
      </p:sp>
      <p:pic>
        <p:nvPicPr>
          <p:cNvPr id="4" name="İçerik Yer Tutucusu 3"/>
          <p:cNvPicPr>
            <a:picLocks noGrp="1" noChangeAspect="1"/>
          </p:cNvPicPr>
          <p:nvPr>
            <p:ph idx="1"/>
          </p:nvPr>
        </p:nvPicPr>
        <p:blipFill>
          <a:blip r:embed="rId2"/>
          <a:stretch>
            <a:fillRect/>
          </a:stretch>
        </p:blipFill>
        <p:spPr>
          <a:xfrm>
            <a:off x="2415687" y="2047269"/>
            <a:ext cx="7513026" cy="2920386"/>
          </a:xfrm>
          <a:prstGeom prst="rect">
            <a:avLst/>
          </a:prstGeom>
        </p:spPr>
      </p:pic>
      <p:pic>
        <p:nvPicPr>
          <p:cNvPr id="3" name="Resim 2"/>
          <p:cNvPicPr>
            <a:picLocks noChangeAspect="1"/>
          </p:cNvPicPr>
          <p:nvPr/>
        </p:nvPicPr>
        <p:blipFill>
          <a:blip r:embed="rId3"/>
          <a:stretch>
            <a:fillRect/>
          </a:stretch>
        </p:blipFill>
        <p:spPr>
          <a:xfrm>
            <a:off x="2415687" y="4967655"/>
            <a:ext cx="6827226" cy="1641229"/>
          </a:xfrm>
          <a:prstGeom prst="rect">
            <a:avLst/>
          </a:prstGeom>
        </p:spPr>
      </p:pic>
      <p:sp>
        <p:nvSpPr>
          <p:cNvPr id="5" name="Bulut Belirtme Çizgisi 4"/>
          <p:cNvSpPr/>
          <p:nvPr/>
        </p:nvSpPr>
        <p:spPr>
          <a:xfrm>
            <a:off x="8187285" y="3594715"/>
            <a:ext cx="2392608" cy="1670538"/>
          </a:xfrm>
          <a:prstGeom prst="cloud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Doğumda ve yaşa göre hemoglobinler</a:t>
            </a:r>
          </a:p>
        </p:txBody>
      </p:sp>
    </p:spTree>
    <p:extLst>
      <p:ext uri="{BB962C8B-B14F-4D97-AF65-F5344CB8AC3E}">
        <p14:creationId xmlns:p14="http://schemas.microsoft.com/office/powerpoint/2010/main" val="126880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b="1" dirty="0" err="1">
                <a:latin typeface="Times New Roman" panose="02020603050405020304" pitchFamily="18" charset="0"/>
                <a:cs typeface="Times New Roman" panose="02020603050405020304" pitchFamily="18" charset="0"/>
              </a:rPr>
              <a:t>Hemoglobinopati</a:t>
            </a:r>
            <a:r>
              <a:rPr lang="tr-TR" b="1" dirty="0">
                <a:latin typeface="Times New Roman" panose="02020603050405020304" pitchFamily="18" charset="0"/>
                <a:cs typeface="Times New Roman" panose="02020603050405020304" pitchFamily="18" charset="0"/>
              </a:rPr>
              <a:t> için test veya tarama </a:t>
            </a:r>
            <a:r>
              <a:rPr lang="tr-TR" b="1" dirty="0" err="1">
                <a:latin typeface="Times New Roman" panose="02020603050405020304" pitchFamily="18" charset="0"/>
                <a:cs typeface="Times New Roman" panose="02020603050405020304" pitchFamily="18" charset="0"/>
              </a:rPr>
              <a:t>endikasyonları</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fontScale="92500" lnSpcReduction="20000"/>
          </a:bodyPr>
          <a:lstStyle/>
          <a:p>
            <a:r>
              <a:rPr lang="tr-TR" sz="2400" dirty="0">
                <a:latin typeface="Times New Roman" panose="02020603050405020304" pitchFamily="18" charset="0"/>
                <a:cs typeface="Times New Roman" panose="02020603050405020304" pitchFamily="18" charset="0"/>
              </a:rPr>
              <a:t>Orak hücreli hastalık şüphesi</a:t>
            </a:r>
          </a:p>
          <a:p>
            <a:r>
              <a:rPr lang="tr-TR" sz="2400" dirty="0">
                <a:latin typeface="Times New Roman" panose="02020603050405020304" pitchFamily="18" charset="0"/>
                <a:cs typeface="Times New Roman" panose="02020603050405020304" pitchFamily="18" charset="0"/>
              </a:rPr>
              <a:t>Klinik olarak </a:t>
            </a:r>
            <a:r>
              <a:rPr lang="el-GR" sz="2400" dirty="0">
                <a:latin typeface="Times New Roman" panose="02020603050405020304" pitchFamily="18" charset="0"/>
                <a:cs typeface="Times New Roman" panose="02020603050405020304" pitchFamily="18" charset="0"/>
              </a:rPr>
              <a:t>β </a:t>
            </a:r>
            <a:r>
              <a:rPr lang="tr-TR" sz="2400" dirty="0" err="1">
                <a:latin typeface="Times New Roman" panose="02020603050405020304" pitchFamily="18" charset="0"/>
                <a:cs typeface="Times New Roman" panose="02020603050405020304" pitchFamily="18" charset="0"/>
              </a:rPr>
              <a:t>talasemi</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Majör veya </a:t>
            </a:r>
            <a:r>
              <a:rPr lang="tr-TR" sz="2400" dirty="0" err="1">
                <a:latin typeface="Times New Roman" panose="02020603050405020304" pitchFamily="18" charset="0"/>
                <a:cs typeface="Times New Roman" panose="02020603050405020304" pitchFamily="18" charset="0"/>
              </a:rPr>
              <a:t>intermedia</a:t>
            </a:r>
            <a:r>
              <a:rPr lang="tr-TR" sz="2400" dirty="0">
                <a:latin typeface="Times New Roman" panose="02020603050405020304" pitchFamily="18" charset="0"/>
                <a:cs typeface="Times New Roman" panose="02020603050405020304" pitchFamily="18" charset="0"/>
              </a:rPr>
              <a:t>, hemoglobin H hastalığı veya hemoglobin </a:t>
            </a:r>
            <a:r>
              <a:rPr lang="tr-TR" sz="2400" dirty="0" err="1">
                <a:latin typeface="Times New Roman" panose="02020603050405020304" pitchFamily="18" charset="0"/>
                <a:cs typeface="Times New Roman" panose="02020603050405020304" pitchFamily="18" charset="0"/>
              </a:rPr>
              <a:t>Bart</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hidrops</a:t>
            </a:r>
            <a:r>
              <a:rPr lang="tr-TR" sz="2400" dirty="0">
                <a:latin typeface="Times New Roman" panose="02020603050405020304" pitchFamily="18" charset="0"/>
                <a:cs typeface="Times New Roman" panose="02020603050405020304" pitchFamily="18" charset="0"/>
              </a:rPr>
              <a:t> </a:t>
            </a:r>
            <a:r>
              <a:rPr lang="tr-TR" sz="2400" dirty="0" err="1">
                <a:latin typeface="Times New Roman" panose="02020603050405020304" pitchFamily="18" charset="0"/>
                <a:cs typeface="Times New Roman" panose="02020603050405020304" pitchFamily="18" charset="0"/>
              </a:rPr>
              <a:t>fetalis</a:t>
            </a:r>
            <a:r>
              <a:rPr lang="tr-TR" sz="2400" dirty="0">
                <a:latin typeface="Times New Roman" panose="02020603050405020304" pitchFamily="18" charset="0"/>
                <a:cs typeface="Times New Roman" panose="02020603050405020304" pitchFamily="18" charset="0"/>
              </a:rPr>
              <a:t> şüphesi</a:t>
            </a:r>
          </a:p>
          <a:p>
            <a:r>
              <a:rPr lang="tr-TR" sz="2400" dirty="0">
                <a:latin typeface="Times New Roman" panose="02020603050405020304" pitchFamily="18" charset="0"/>
                <a:cs typeface="Times New Roman" panose="02020603050405020304" pitchFamily="18" charset="0"/>
              </a:rPr>
              <a:t>Açıklanamayan </a:t>
            </a:r>
            <a:r>
              <a:rPr lang="tr-TR" sz="2400" dirty="0" err="1">
                <a:latin typeface="Times New Roman" panose="02020603050405020304" pitchFamily="18" charset="0"/>
                <a:cs typeface="Times New Roman" panose="02020603050405020304" pitchFamily="18" charset="0"/>
              </a:rPr>
              <a:t>mikrositoz</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Açıklanamayan </a:t>
            </a:r>
            <a:r>
              <a:rPr lang="tr-TR" sz="2400" dirty="0" err="1">
                <a:latin typeface="Times New Roman" panose="02020603050405020304" pitchFamily="18" charset="0"/>
                <a:cs typeface="Times New Roman" panose="02020603050405020304" pitchFamily="18" charset="0"/>
              </a:rPr>
              <a:t>hemolitik</a:t>
            </a:r>
            <a:r>
              <a:rPr lang="tr-TR" sz="2400" dirty="0">
                <a:latin typeface="Times New Roman" panose="02020603050405020304" pitchFamily="18" charset="0"/>
                <a:cs typeface="Times New Roman" panose="02020603050405020304" pitchFamily="18" charset="0"/>
              </a:rPr>
              <a:t> anemi</a:t>
            </a:r>
          </a:p>
          <a:p>
            <a:r>
              <a:rPr lang="tr-TR" sz="2400" dirty="0">
                <a:latin typeface="Times New Roman" panose="02020603050405020304" pitchFamily="18" charset="0"/>
                <a:cs typeface="Times New Roman" panose="02020603050405020304" pitchFamily="18" charset="0"/>
              </a:rPr>
              <a:t>Açıklanamayan </a:t>
            </a:r>
            <a:r>
              <a:rPr lang="tr-TR" sz="2400" dirty="0" err="1">
                <a:latin typeface="Times New Roman" panose="02020603050405020304" pitchFamily="18" charset="0"/>
                <a:cs typeface="Times New Roman" panose="02020603050405020304" pitchFamily="18" charset="0"/>
              </a:rPr>
              <a:t>siyanoz</a:t>
            </a:r>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Açıklanamayan </a:t>
            </a:r>
            <a:r>
              <a:rPr lang="tr-TR" sz="2400" dirty="0" err="1">
                <a:latin typeface="Times New Roman" panose="02020603050405020304" pitchFamily="18" charset="0"/>
                <a:cs typeface="Times New Roman" panose="02020603050405020304" pitchFamily="18" charset="0"/>
              </a:rPr>
              <a:t>polisitemi</a:t>
            </a:r>
            <a:r>
              <a:rPr lang="tr-TR" sz="2400" dirty="0">
                <a:latin typeface="Times New Roman" panose="02020603050405020304" pitchFamily="18" charset="0"/>
                <a:cs typeface="Times New Roman" panose="02020603050405020304" pitchFamily="18" charset="0"/>
              </a:rPr>
              <a:t> </a:t>
            </a:r>
          </a:p>
          <a:p>
            <a:r>
              <a:rPr lang="tr-TR" sz="2400" dirty="0">
                <a:latin typeface="Times New Roman" panose="02020603050405020304" pitchFamily="18" charset="0"/>
                <a:cs typeface="Times New Roman" panose="02020603050405020304" pitchFamily="18" charset="0"/>
              </a:rPr>
              <a:t>Varyant hemoglobin şüphesi</a:t>
            </a:r>
          </a:p>
        </p:txBody>
      </p:sp>
    </p:spTree>
    <p:extLst>
      <p:ext uri="{BB962C8B-B14F-4D97-AF65-F5344CB8AC3E}">
        <p14:creationId xmlns:p14="http://schemas.microsoft.com/office/powerpoint/2010/main" val="397810599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TM10001105[[fn=kırpılmış]]</Template>
  <TotalTime>1479</TotalTime>
  <Words>2120</Words>
  <Application>Microsoft Office PowerPoint</Application>
  <PresentationFormat>Geniş ekran</PresentationFormat>
  <Paragraphs>207</Paragraphs>
  <Slides>34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34</vt:i4>
      </vt:variant>
    </vt:vector>
  </HeadingPairs>
  <TitlesOfParts>
    <vt:vector size="39" baseType="lpstr">
      <vt:lpstr>Arial</vt:lpstr>
      <vt:lpstr>Calibri</vt:lpstr>
      <vt:lpstr>Franklin Gothic Book</vt:lpstr>
      <vt:lpstr>Times New Roman</vt:lpstr>
      <vt:lpstr>Crop</vt:lpstr>
      <vt:lpstr>Hemoglobin Elektroforezi değerlendirme</vt:lpstr>
      <vt:lpstr>Elektroforez</vt:lpstr>
      <vt:lpstr>PowerPoint Sunusu</vt:lpstr>
      <vt:lpstr>Elektroforezin uygulamaları </vt:lpstr>
      <vt:lpstr>Elektroforez</vt:lpstr>
      <vt:lpstr>Hemoglobinopati Taramasında Elektroforez</vt:lpstr>
      <vt:lpstr>Hemoglobinopati</vt:lpstr>
      <vt:lpstr>Normal ve en yaygın hemoglobin varyantları </vt:lpstr>
      <vt:lpstr>Hemoglobinopati için test veya tarama endikasyonları</vt:lpstr>
      <vt:lpstr> Hemoglobinopati</vt:lpstr>
      <vt:lpstr>Anormal Hb tarama yöntemleri </vt:lpstr>
      <vt:lpstr>PowerPoint Sunusu</vt:lpstr>
      <vt:lpstr>Talasemi laboratuvar tanısını etkileyen faktörler </vt:lpstr>
      <vt:lpstr>Jel bazlı elektroforez</vt:lpstr>
      <vt:lpstr> Alkaline ph Selüloz Asetat </vt:lpstr>
      <vt:lpstr>Jel Elektroforezinin Dezavantajları </vt:lpstr>
      <vt:lpstr>İzoelektrik odaklama (IEF) </vt:lpstr>
      <vt:lpstr>Örnek </vt:lpstr>
      <vt:lpstr> Kılcal bölge elektroforezi (CZE) </vt:lpstr>
      <vt:lpstr>Kılcal bölge elektroforezi</vt:lpstr>
      <vt:lpstr>Yüksek Performanslı Sıvı Kromatografisi    (HPLC)</vt:lpstr>
      <vt:lpstr>HPLC</vt:lpstr>
      <vt:lpstr>HPLC</vt:lpstr>
      <vt:lpstr>HPLC ve CZE arasındaki temel farklar</vt:lpstr>
      <vt:lpstr>pH 8.0'da selüloz asetat (Panel A) ardından pH 6.0-6.2'de sitrat agar (Panel B) ile klasik jel elektroforezi . C) Her hemoglobinde belirgin bantlarla izoelektrik odaklama . D) Her hemoglobin tipinin negatif yüklü bir kolonda tutulma süresine dayanan yüksek çözünürlüklü, yüksek performanslı sıvı kromatografisi (HPLC). E) Kılcal Bölge Elektroforezi (CZE), sıvı bir tampon kullanır ve küçük cam kılcallarda alkali tamponlar kullanarak bir elektrik alanındaki göç desenlerine göre hemoglobin fraksiyonlarını ayırır. </vt:lpstr>
      <vt:lpstr>Hasta -1 7 ay, erkek,  Solukluk,  Anne-baba talasemi taşıyıyıcısı. 3. Dereceden akraba  </vt:lpstr>
      <vt:lpstr>Hasta-2  1.5 yaş , erkek Solukluk </vt:lpstr>
      <vt:lpstr>Hasta-3  16 yaş, kız,  ilk kez 7 yaşında solukluk Anemi tedavisi almış. Anne-baba akrabalık yok</vt:lpstr>
      <vt:lpstr>Moleküler tanı </vt:lpstr>
      <vt:lpstr>Prenatal ve Neonatal Tarama </vt:lpstr>
      <vt:lpstr>TARAMA</vt:lpstr>
      <vt:lpstr>Önemli noktalar!</vt:lpstr>
      <vt:lpstr>Önemli notlar!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lenova-</dc:creator>
  <cp:lastModifiedBy>Iclal Durak</cp:lastModifiedBy>
  <cp:revision>159</cp:revision>
  <dcterms:created xsi:type="dcterms:W3CDTF">2025-04-09T09:56:45Z</dcterms:created>
  <dcterms:modified xsi:type="dcterms:W3CDTF">2025-04-25T11:47:19Z</dcterms:modified>
</cp:coreProperties>
</file>